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70" r:id="rId4"/>
    <p:sldId id="258" r:id="rId5"/>
    <p:sldId id="277" r:id="rId6"/>
    <p:sldId id="259" r:id="rId7"/>
    <p:sldId id="260" r:id="rId8"/>
    <p:sldId id="261" r:id="rId9"/>
    <p:sldId id="262" r:id="rId10"/>
    <p:sldId id="263" r:id="rId11"/>
    <p:sldId id="264" r:id="rId12"/>
    <p:sldId id="265" r:id="rId13"/>
    <p:sldId id="266" r:id="rId14"/>
    <p:sldId id="276" r:id="rId15"/>
    <p:sldId id="267" r:id="rId16"/>
    <p:sldId id="268" r:id="rId17"/>
    <p:sldId id="272" r:id="rId18"/>
    <p:sldId id="269" r:id="rId19"/>
    <p:sldId id="271" r:id="rId20"/>
    <p:sldId id="275" r:id="rId21"/>
    <p:sldId id="274" r:id="rId22"/>
    <p:sldId id="27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4FC8630-5A84-41EB-93D6-C22D8323CCE5}">
          <p14:sldIdLst>
            <p14:sldId id="256"/>
            <p14:sldId id="257"/>
            <p14:sldId id="270"/>
            <p14:sldId id="258"/>
            <p14:sldId id="277"/>
            <p14:sldId id="259"/>
            <p14:sldId id="260"/>
            <p14:sldId id="261"/>
            <p14:sldId id="262"/>
            <p14:sldId id="263"/>
            <p14:sldId id="264"/>
            <p14:sldId id="265"/>
            <p14:sldId id="266"/>
            <p14:sldId id="276"/>
            <p14:sldId id="267"/>
            <p14:sldId id="268"/>
            <p14:sldId id="272"/>
            <p14:sldId id="269"/>
            <p14:sldId id="271"/>
            <p14:sldId id="275"/>
            <p14:sldId id="274"/>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52" autoAdjust="0"/>
    <p:restoredTop sz="94660"/>
  </p:normalViewPr>
  <p:slideViewPr>
    <p:cSldViewPr snapToGrid="0">
      <p:cViewPr varScale="1">
        <p:scale>
          <a:sx n="106" d="100"/>
          <a:sy n="106" d="100"/>
        </p:scale>
        <p:origin x="111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ranad\Documents\GitHub\science-fair-2223\data.xlsx"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Time Performance Compared to A* </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Charts'!$B$1:$F$1</c:f>
              <c:strCache>
                <c:ptCount val="5"/>
                <c:pt idx="0">
                  <c:v>bfs compared to aStar</c:v>
                </c:pt>
                <c:pt idx="1">
                  <c:v>dfs compared to aStar</c:v>
                </c:pt>
                <c:pt idx="2">
                  <c:v>dijkstras compared to aStar</c:v>
                </c:pt>
                <c:pt idx="3">
                  <c:v>bidirectional compared to aStar</c:v>
                </c:pt>
                <c:pt idx="4">
                  <c:v>greedy compared to aStar</c:v>
                </c:pt>
              </c:strCache>
            </c:strRef>
          </c:cat>
          <c:val>
            <c:numRef>
              <c:f>'Analysis and Charts'!$B$2:$F$2</c:f>
              <c:numCache>
                <c:formatCode>General</c:formatCode>
                <c:ptCount val="5"/>
                <c:pt idx="0">
                  <c:v>3.84753711925169E-2</c:v>
                </c:pt>
                <c:pt idx="1">
                  <c:v>0.11601860737957918</c:v>
                </c:pt>
                <c:pt idx="2">
                  <c:v>1.6904490456355463</c:v>
                </c:pt>
                <c:pt idx="3">
                  <c:v>0.303918428219623</c:v>
                </c:pt>
                <c:pt idx="4">
                  <c:v>0.38013326686633064</c:v>
                </c:pt>
              </c:numCache>
            </c:numRef>
          </c:val>
          <c:extLst>
            <c:ext xmlns:c16="http://schemas.microsoft.com/office/drawing/2014/chart" uri="{C3380CC4-5D6E-409C-BE32-E72D297353CC}">
              <c16:uniqueId val="{00000000-93D2-47C3-A4DB-21CA61D87C5C}"/>
            </c:ext>
          </c:extLst>
        </c:ser>
        <c:dLbls>
          <c:showLegendKey val="0"/>
          <c:showVal val="0"/>
          <c:showCatName val="0"/>
          <c:showSerName val="0"/>
          <c:showPercent val="0"/>
          <c:showBubbleSize val="0"/>
        </c:dLbls>
        <c:gapWidth val="182"/>
        <c:axId val="1383331264"/>
        <c:axId val="1383332512"/>
      </c:barChart>
      <c:catAx>
        <c:axId val="13833312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83332512"/>
        <c:crosses val="autoZero"/>
        <c:auto val="1"/>
        <c:lblAlgn val="ctr"/>
        <c:lblOffset val="100"/>
        <c:noMultiLvlLbl val="0"/>
      </c:catAx>
      <c:valAx>
        <c:axId val="1383332512"/>
        <c:scaling>
          <c:orientation val="minMax"/>
          <c:max val="1.95"/>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solidFill>
                      <a:schemeClr val="tx1"/>
                    </a:solidFill>
                  </a:rPr>
                  <a:t>Normalized</a:t>
                </a:r>
                <a:r>
                  <a:rPr lang="en-US" dirty="0"/>
                  <a:t> Time Performance</a:t>
                </a:r>
                <a:r>
                  <a:rPr lang="en-US" baseline="0" dirty="0"/>
                  <a:t> </a:t>
                </a:r>
                <a:r>
                  <a:rPr lang="en-US" baseline="0" dirty="0">
                    <a:solidFill>
                      <a:schemeClr val="bg1">
                        <a:lumMod val="65000"/>
                        <a:lumOff val="35000"/>
                      </a:schemeClr>
                    </a:solidFill>
                  </a:rPr>
                  <a:t>(multiplicative)</a:t>
                </a:r>
                <a:endParaRPr lang="en-US" dirty="0">
                  <a:solidFill>
                    <a:schemeClr val="bg1">
                      <a:lumMod val="65000"/>
                      <a:lumOff val="35000"/>
                    </a:scheme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83331264"/>
        <c:crosses val="autoZero"/>
        <c:crossBetween val="between"/>
        <c:majorUnit val="0.1"/>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Average Path</a:t>
            </a:r>
            <a:r>
              <a:rPr lang="en-US" baseline="0"/>
              <a:t> </a:t>
            </a:r>
            <a:r>
              <a:rPr lang="en-US"/>
              <a:t>Cost Compared to A*</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Charts'!$H$1:$L$1</c:f>
              <c:strCache>
                <c:ptCount val="5"/>
                <c:pt idx="0">
                  <c:v>bfs cost compared to aStar</c:v>
                </c:pt>
                <c:pt idx="1">
                  <c:v>dfs cost compared to aStar</c:v>
                </c:pt>
                <c:pt idx="2">
                  <c:v>dijkstras cost compared to aStar</c:v>
                </c:pt>
                <c:pt idx="3">
                  <c:v>bidirectional cost compared to aStar</c:v>
                </c:pt>
                <c:pt idx="4">
                  <c:v>greedy cost compared to aStar</c:v>
                </c:pt>
              </c:strCache>
            </c:strRef>
          </c:cat>
          <c:val>
            <c:numRef>
              <c:f>'Analysis and Charts'!$H$2:$L$2</c:f>
              <c:numCache>
                <c:formatCode>General</c:formatCode>
                <c:ptCount val="5"/>
                <c:pt idx="0">
                  <c:v>1.0739246616507148</c:v>
                </c:pt>
                <c:pt idx="1">
                  <c:v>2419.1178182530889</c:v>
                </c:pt>
                <c:pt idx="2">
                  <c:v>1.0300386526780785</c:v>
                </c:pt>
                <c:pt idx="3">
                  <c:v>1.0745824397137813</c:v>
                </c:pt>
                <c:pt idx="4">
                  <c:v>11.978443037807269</c:v>
                </c:pt>
              </c:numCache>
            </c:numRef>
          </c:val>
          <c:extLst>
            <c:ext xmlns:c16="http://schemas.microsoft.com/office/drawing/2014/chart" uri="{C3380CC4-5D6E-409C-BE32-E72D297353CC}">
              <c16:uniqueId val="{00000000-0EDE-40E9-8E9D-5531960628D5}"/>
            </c:ext>
          </c:extLst>
        </c:ser>
        <c:dLbls>
          <c:dLblPos val="outEnd"/>
          <c:showLegendKey val="0"/>
          <c:showVal val="1"/>
          <c:showCatName val="0"/>
          <c:showSerName val="0"/>
          <c:showPercent val="0"/>
          <c:showBubbleSize val="0"/>
        </c:dLbls>
        <c:gapWidth val="182"/>
        <c:axId val="119802032"/>
        <c:axId val="119808688"/>
      </c:barChart>
      <c:catAx>
        <c:axId val="11980203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9808688"/>
        <c:crosses val="autoZero"/>
        <c:auto val="1"/>
        <c:lblAlgn val="ctr"/>
        <c:lblOffset val="100"/>
        <c:noMultiLvlLbl val="0"/>
      </c:catAx>
      <c:valAx>
        <c:axId val="11980868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solidFill>
                      <a:schemeClr val="tx1"/>
                    </a:solidFill>
                  </a:rPr>
                  <a:t>Normalized Time Performance </a:t>
                </a:r>
                <a:r>
                  <a:rPr lang="en-US" dirty="0">
                    <a:solidFill>
                      <a:schemeClr val="bg1">
                        <a:lumMod val="65000"/>
                        <a:lumOff val="35000"/>
                      </a:schemeClr>
                    </a:solidFill>
                  </a:rPr>
                  <a:t>(multiplicative)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9802032"/>
        <c:crosses val="autoZero"/>
        <c:crossBetween val="between"/>
        <c:majorUnit val="100"/>
        <c:minorUnit val="50"/>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Average Path Cost Compared to A* (without</a:t>
            </a:r>
            <a:r>
              <a:rPr lang="en-US" baseline="0" dirty="0"/>
              <a:t> DFS for viewing purposes)</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spPr>
            <a:solidFill>
              <a:schemeClr val="accent1"/>
            </a:solidFill>
            <a:ln>
              <a:noFill/>
            </a:ln>
            <a:effectLst/>
          </c:spPr>
          <c:invertIfNegative val="0"/>
          <c:dLbls>
            <c:spPr>
              <a:solidFill>
                <a:schemeClr val="bg1"/>
              </a:solidFill>
              <a:ln>
                <a:noFill/>
              </a:ln>
              <a:effectLst>
                <a:softEdge rad="25400"/>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('Analysis and Charts'!$H$1,'Analysis and Charts'!$J$1:$L$1)</c:f>
              <c:strCache>
                <c:ptCount val="4"/>
                <c:pt idx="0">
                  <c:v>bfs cost compared to aStar</c:v>
                </c:pt>
                <c:pt idx="1">
                  <c:v>dijkstras cost compared to aStar</c:v>
                </c:pt>
                <c:pt idx="2">
                  <c:v>bidirectional cost compared to aStar</c:v>
                </c:pt>
                <c:pt idx="3">
                  <c:v>greedy cost compared to aStar</c:v>
                </c:pt>
              </c:strCache>
            </c:strRef>
          </c:cat>
          <c:val>
            <c:numRef>
              <c:f>('Analysis and Charts'!$H$2,'Analysis and Charts'!$J$2:$L$2)</c:f>
              <c:numCache>
                <c:formatCode>General</c:formatCode>
                <c:ptCount val="4"/>
                <c:pt idx="0">
                  <c:v>1.0739246616507148</c:v>
                </c:pt>
                <c:pt idx="1">
                  <c:v>1.0300386526780785</c:v>
                </c:pt>
                <c:pt idx="2">
                  <c:v>1.0745824397137813</c:v>
                </c:pt>
                <c:pt idx="3">
                  <c:v>11.978443037807269</c:v>
                </c:pt>
              </c:numCache>
            </c:numRef>
          </c:val>
          <c:extLst>
            <c:ext xmlns:c16="http://schemas.microsoft.com/office/drawing/2014/chart" uri="{C3380CC4-5D6E-409C-BE32-E72D297353CC}">
              <c16:uniqueId val="{00000000-C3D0-4136-B6CD-A7139EC0CBC3}"/>
            </c:ext>
          </c:extLst>
        </c:ser>
        <c:dLbls>
          <c:dLblPos val="outEnd"/>
          <c:showLegendKey val="0"/>
          <c:showVal val="1"/>
          <c:showCatName val="0"/>
          <c:showSerName val="0"/>
          <c:showPercent val="0"/>
          <c:showBubbleSize val="0"/>
        </c:dLbls>
        <c:gapWidth val="182"/>
        <c:axId val="506065872"/>
        <c:axId val="506068368"/>
      </c:barChart>
      <c:catAx>
        <c:axId val="5060658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6068368"/>
        <c:crosses val="autoZero"/>
        <c:auto val="1"/>
        <c:lblAlgn val="ctr"/>
        <c:lblOffset val="100"/>
        <c:noMultiLvlLbl val="0"/>
      </c:catAx>
      <c:valAx>
        <c:axId val="506068368"/>
        <c:scaling>
          <c:orientation val="minMax"/>
        </c:scaling>
        <c:delete val="0"/>
        <c:axPos val="b"/>
        <c:majorGridlines>
          <c:spPr>
            <a:ln w="9525" cap="flat" cmpd="sng" algn="ctr">
              <a:solidFill>
                <a:schemeClr val="tx1"/>
              </a:solidFill>
              <a:round/>
            </a:ln>
            <a:effectLst/>
          </c:spPr>
        </c:majorGridlines>
        <c:title>
          <c:tx>
            <c:rich>
              <a:bodyPr rot="0" spcFirstLastPara="1" vertOverflow="ellipsis" vert="horz" wrap="square" anchor="ctr" anchorCtr="1"/>
              <a:lstStyle/>
              <a:p>
                <a:pPr>
                  <a:defRPr lang="en-US" sz="1000" b="0" i="0" u="none" strike="noStrike" kern="1200" baseline="0" dirty="0" smtClean="0">
                    <a:solidFill>
                      <a:schemeClr val="bg1">
                        <a:lumMod val="65000"/>
                        <a:lumOff val="35000"/>
                      </a:schemeClr>
                    </a:solidFill>
                    <a:latin typeface="+mn-lt"/>
                    <a:ea typeface="+mn-ea"/>
                    <a:cs typeface="+mn-cs"/>
                  </a:defRPr>
                </a:pPr>
                <a:r>
                  <a:rPr lang="en-US" sz="1000" b="0" i="0" u="none" strike="noStrike" kern="1200" baseline="0" dirty="0">
                    <a:solidFill>
                      <a:schemeClr val="tx1"/>
                    </a:solidFill>
                    <a:latin typeface="+mn-lt"/>
                    <a:ea typeface="+mn-ea"/>
                    <a:cs typeface="+mn-cs"/>
                  </a:rPr>
                  <a:t>Normalized Path Cost</a:t>
                </a:r>
                <a:r>
                  <a:rPr lang="en-US" sz="1000" b="0" i="0" u="none" strike="noStrike" kern="1200" baseline="0" dirty="0">
                    <a:solidFill>
                      <a:schemeClr val="bg1">
                        <a:lumMod val="65000"/>
                        <a:lumOff val="35000"/>
                      </a:schemeClr>
                    </a:solidFill>
                    <a:latin typeface="+mn-lt"/>
                    <a:ea typeface="+mn-ea"/>
                    <a:cs typeface="+mn-cs"/>
                  </a:rPr>
                  <a:t> (multiplicative)</a:t>
                </a:r>
              </a:p>
            </c:rich>
          </c:tx>
          <c:overlay val="0"/>
          <c:spPr>
            <a:noFill/>
            <a:ln>
              <a:noFill/>
            </a:ln>
            <a:effectLst/>
          </c:spPr>
          <c:txPr>
            <a:bodyPr rot="0" spcFirstLastPara="1" vertOverflow="ellipsis" vert="horz" wrap="square" anchor="ctr" anchorCtr="1"/>
            <a:lstStyle/>
            <a:p>
              <a:pPr>
                <a:defRPr lang="en-US" sz="1000" b="0" i="0" u="none" strike="noStrike" kern="1200" baseline="0" dirty="0" smtClean="0">
                  <a:solidFill>
                    <a:schemeClr val="bg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06065872"/>
        <c:crosses val="autoZero"/>
        <c:crossBetween val="between"/>
        <c:majorUnit val="0.5"/>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2.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000C0F0-2623-403A-9DA5-AB4D27582480}" type="datetimeFigureOut">
              <a:rPr lang="en-US" smtClean="0"/>
              <a:t>2/9/2023</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352463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1093268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2/9/2023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2827582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2/9/2023</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250463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8000C0F0-2623-403A-9DA5-AB4D27582480}" type="datetimeFigureOut">
              <a:rPr lang="en-US" smtClean="0"/>
              <a:t>2/9/2023</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2983338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8400561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000C0F0-2623-403A-9DA5-AB4D27582480}" type="datetimeFigureOut">
              <a:rPr lang="en-US" smtClean="0"/>
              <a:t>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1635978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3740283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8000C0F0-2623-403A-9DA5-AB4D27582480}" type="datetimeFigureOut">
              <a:rPr lang="en-US" smtClean="0"/>
              <a:t>2/9/2023</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828855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0C0F0-2623-403A-9DA5-AB4D27582480}" type="datetimeFigureOut">
              <a:rPr lang="en-US" smtClean="0"/>
              <a:t>2/9/2023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0397777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8000C0F0-2623-403A-9DA5-AB4D27582480}" type="datetimeFigureOut">
              <a:rPr lang="en-US" smtClean="0"/>
              <a:t>2/9/2023</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30107344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000C0F0-2623-403A-9DA5-AB4D27582480}" type="datetimeFigureOut">
              <a:rPr lang="en-US" smtClean="0"/>
              <a:t>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451361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000C0F0-2623-403A-9DA5-AB4D27582480}" type="datetimeFigureOut">
              <a:rPr lang="en-US" smtClean="0"/>
              <a:t>2/9/2023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2140148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000C0F0-2623-403A-9DA5-AB4D27582480}" type="datetimeFigureOut">
              <a:rPr lang="en-US" smtClean="0"/>
              <a:t>2/9/2023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576088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00C0F0-2623-403A-9DA5-AB4D27582480}" type="datetimeFigureOut">
              <a:rPr lang="en-US" smtClean="0"/>
              <a:t>2/9/2023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921586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302237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00C0F0-2623-403A-9DA5-AB4D27582480}" type="datetimeFigureOut">
              <a:rPr lang="en-US" smtClean="0"/>
              <a:t>2/9/2023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D4CE56F-5729-4112-BF02-198B7EBB21B8}" type="slidenum">
              <a:rPr lang="en-US" smtClean="0"/>
              <a:t>‹#›</a:t>
            </a:fld>
            <a:endParaRPr lang="en-US"/>
          </a:p>
        </p:txBody>
      </p:sp>
    </p:spTree>
    <p:extLst>
      <p:ext uri="{BB962C8B-B14F-4D97-AF65-F5344CB8AC3E}">
        <p14:creationId xmlns:p14="http://schemas.microsoft.com/office/powerpoint/2010/main" val="25015540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00C0F0-2623-403A-9DA5-AB4D27582480}" type="datetimeFigureOut">
              <a:rPr lang="en-US" smtClean="0"/>
              <a:t>2/9/2023</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D4CE56F-5729-4112-BF02-198B7EBB21B8}" type="slidenum">
              <a:rPr lang="en-US" smtClean="0"/>
              <a:t>‹#›</a:t>
            </a:fld>
            <a:endParaRPr lang="en-US"/>
          </a:p>
        </p:txBody>
      </p:sp>
    </p:spTree>
    <p:extLst>
      <p:ext uri="{BB962C8B-B14F-4D97-AF65-F5344CB8AC3E}">
        <p14:creationId xmlns:p14="http://schemas.microsoft.com/office/powerpoint/2010/main" val="252966194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python9160/science-fair-2223/blob/main/main.py" TargetMode="External"/><Relationship Id="rId2" Type="http://schemas.openxmlformats.org/officeDocument/2006/relationships/hyperlink" Target="https://github.com/python9160/science-fair-2223"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sv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5B52C-BA2A-52F5-668E-28B8444F310C}"/>
              </a:ext>
            </a:extLst>
          </p:cNvPr>
          <p:cNvSpPr>
            <a:spLocks noGrp="1"/>
          </p:cNvSpPr>
          <p:nvPr>
            <p:ph type="ctrTitle"/>
          </p:nvPr>
        </p:nvSpPr>
        <p:spPr/>
        <p:txBody>
          <a:bodyPr/>
          <a:lstStyle/>
          <a:p>
            <a:r>
              <a:rPr lang="en-US" dirty="0"/>
              <a:t>Speed of Search Algorithms</a:t>
            </a:r>
          </a:p>
        </p:txBody>
      </p:sp>
      <p:sp>
        <p:nvSpPr>
          <p:cNvPr id="3" name="Subtitle 2">
            <a:extLst>
              <a:ext uri="{FF2B5EF4-FFF2-40B4-BE49-F238E27FC236}">
                <a16:creationId xmlns:a16="http://schemas.microsoft.com/office/drawing/2014/main" id="{745B3DFF-BD9F-EEF4-E99F-627CE21FD5DA}"/>
              </a:ext>
            </a:extLst>
          </p:cNvPr>
          <p:cNvSpPr>
            <a:spLocks noGrp="1"/>
          </p:cNvSpPr>
          <p:nvPr>
            <p:ph type="subTitle" idx="1"/>
          </p:nvPr>
        </p:nvSpPr>
        <p:spPr/>
        <p:txBody>
          <a:bodyPr/>
          <a:lstStyle/>
          <a:p>
            <a:r>
              <a:rPr lang="en-US" dirty="0">
                <a:solidFill>
                  <a:schemeClr val="tx1">
                    <a:lumMod val="75000"/>
                  </a:schemeClr>
                </a:solidFill>
              </a:rPr>
              <a:t>Soumyadeep Das</a:t>
            </a:r>
          </a:p>
        </p:txBody>
      </p:sp>
    </p:spTree>
    <p:extLst>
      <p:ext uri="{BB962C8B-B14F-4D97-AF65-F5344CB8AC3E}">
        <p14:creationId xmlns:p14="http://schemas.microsoft.com/office/powerpoint/2010/main" val="1523283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BDFCBB-DF3A-ADCB-F9BE-F8285341EB80}"/>
              </a:ext>
            </a:extLst>
          </p:cNvPr>
          <p:cNvSpPr>
            <a:spLocks noGrp="1"/>
          </p:cNvSpPr>
          <p:nvPr>
            <p:ph type="title"/>
          </p:nvPr>
        </p:nvSpPr>
        <p:spPr/>
        <p:txBody>
          <a:bodyPr/>
          <a:lstStyle/>
          <a:p>
            <a:r>
              <a:rPr lang="en-US" dirty="0"/>
              <a:t>Procedure</a:t>
            </a:r>
          </a:p>
        </p:txBody>
      </p:sp>
      <p:sp>
        <p:nvSpPr>
          <p:cNvPr id="3" name="Content Placeholder 2">
            <a:extLst>
              <a:ext uri="{FF2B5EF4-FFF2-40B4-BE49-F238E27FC236}">
                <a16:creationId xmlns:a16="http://schemas.microsoft.com/office/drawing/2014/main" id="{87880F57-F4BA-E1ED-F864-9426CAB3905D}"/>
              </a:ext>
            </a:extLst>
          </p:cNvPr>
          <p:cNvSpPr>
            <a:spLocks noGrp="1"/>
          </p:cNvSpPr>
          <p:nvPr>
            <p:ph idx="1"/>
          </p:nvPr>
        </p:nvSpPr>
        <p:spPr/>
        <p:txBody>
          <a:bodyPr>
            <a:normAutofit lnSpcReduction="10000"/>
          </a:bodyPr>
          <a:lstStyle/>
          <a:p>
            <a:pPr marL="514350" indent="-514350">
              <a:buAutoNum type="arabicPeriod"/>
            </a:pPr>
            <a:r>
              <a:rPr lang="en-US" sz="2400" dirty="0"/>
              <a:t>Generate random graph with 1024 random vertices on a 400x400 plane, where vertices within 24 length between them are connected.</a:t>
            </a:r>
          </a:p>
          <a:p>
            <a:pPr marL="514350" indent="-514350">
              <a:buAutoNum type="arabicPeriod"/>
            </a:pPr>
            <a:r>
              <a:rPr lang="en-US" sz="2400" dirty="0"/>
              <a:t>Run algorithm on graph and measure time and cost. (-1 for invalid paths)</a:t>
            </a:r>
          </a:p>
          <a:p>
            <a:pPr marL="514350" indent="-514350">
              <a:buAutoNum type="arabicPeriod"/>
            </a:pPr>
            <a:r>
              <a:rPr lang="en-US" sz="2400" dirty="0"/>
              <a:t>Dump data to csv</a:t>
            </a:r>
          </a:p>
          <a:p>
            <a:pPr marL="514350" indent="-514350">
              <a:buAutoNum type="arabicPeriod"/>
            </a:pPr>
            <a:r>
              <a:rPr lang="en-US" sz="2400" dirty="0"/>
              <a:t>Repeat steps 2-3 for each algorithm</a:t>
            </a:r>
          </a:p>
          <a:p>
            <a:pPr marL="514350" indent="-514350">
              <a:buAutoNum type="arabicPeriod"/>
            </a:pPr>
            <a:r>
              <a:rPr lang="en-US" sz="2400" dirty="0"/>
              <a:t>Repeat steps 1-4 for each trial</a:t>
            </a:r>
            <a:endParaRPr lang="en-US" sz="1200" dirty="0"/>
          </a:p>
          <a:p>
            <a:pPr marL="514350" indent="-514350">
              <a:buAutoNum type="arabicPeriod"/>
            </a:pPr>
            <a:r>
              <a:rPr lang="en-US" sz="2400" dirty="0"/>
              <a:t>Calculate average times and costs for each algorithm</a:t>
            </a:r>
          </a:p>
          <a:p>
            <a:pPr marL="514350" indent="-514350">
              <a:buAutoNum type="arabicPeriod"/>
            </a:pPr>
            <a:r>
              <a:rPr lang="en-US" sz="2400" dirty="0"/>
              <a:t>Create bar graph for each time and cost.</a:t>
            </a:r>
          </a:p>
        </p:txBody>
      </p:sp>
    </p:spTree>
    <p:extLst>
      <p:ext uri="{BB962C8B-B14F-4D97-AF65-F5344CB8AC3E}">
        <p14:creationId xmlns:p14="http://schemas.microsoft.com/office/powerpoint/2010/main" val="192437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a:extLst>
              <a:ext uri="{FF2B5EF4-FFF2-40B4-BE49-F238E27FC236}">
                <a16:creationId xmlns:a16="http://schemas.microsoft.com/office/drawing/2014/main" id="{FC381DF6-D4E6-1FF2-3511-91CA39F5A150}"/>
              </a:ext>
            </a:extLst>
          </p:cNvPr>
          <p:cNvSpPr/>
          <p:nvPr/>
        </p:nvSpPr>
        <p:spPr>
          <a:xfrm>
            <a:off x="8643946" y="2079198"/>
            <a:ext cx="3077274" cy="4142394"/>
          </a:xfrm>
          <a:prstGeom prst="rect">
            <a:avLst/>
          </a:prstGeom>
          <a:solidFill>
            <a:schemeClr val="bg1">
              <a:lumMod val="95000"/>
              <a:lumOff val="5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bg1">
                    <a:lumMod val="95000"/>
                    <a:lumOff val="5000"/>
                  </a:schemeClr>
                </a:solidFill>
                <a:effectLst/>
                <a:uLnTx/>
                <a:uFillTx/>
                <a:latin typeface="Tw Cen MT" panose="020B0602020104020603"/>
                <a:ea typeface="+mn-ea"/>
                <a:cs typeface="+mn-cs"/>
              </a:rPr>
              <a:t>Save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solidFill>
                <a:schemeClr val="bg1">
                  <a:lumMod val="95000"/>
                  <a:lumOff val="5000"/>
                </a:schemeClr>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11CBE3C8-1E4A-5396-01AC-C3CEFBFEA2E0}"/>
              </a:ext>
            </a:extLst>
          </p:cNvPr>
          <p:cNvSpPr>
            <a:spLocks noGrp="1"/>
          </p:cNvSpPr>
          <p:nvPr>
            <p:ph type="title"/>
          </p:nvPr>
        </p:nvSpPr>
        <p:spPr/>
        <p:txBody>
          <a:bodyPr/>
          <a:lstStyle/>
          <a:p>
            <a:r>
              <a:rPr lang="en-US" dirty="0"/>
              <a:t>High-Level Diagram</a:t>
            </a:r>
          </a:p>
        </p:txBody>
      </p:sp>
      <p:sp>
        <p:nvSpPr>
          <p:cNvPr id="36" name="Rectangle 35">
            <a:extLst>
              <a:ext uri="{FF2B5EF4-FFF2-40B4-BE49-F238E27FC236}">
                <a16:creationId xmlns:a16="http://schemas.microsoft.com/office/drawing/2014/main" id="{4D246866-9296-2A4F-68D0-2A2C6F0FF008}"/>
              </a:ext>
            </a:extLst>
          </p:cNvPr>
          <p:cNvSpPr/>
          <p:nvPr/>
        </p:nvSpPr>
        <p:spPr>
          <a:xfrm>
            <a:off x="470780" y="2097088"/>
            <a:ext cx="7696295" cy="4142394"/>
          </a:xfrm>
          <a:prstGeom prst="rect">
            <a:avLst/>
          </a:prstGeom>
          <a:solidFill>
            <a:schemeClr val="bg1">
              <a:lumMod val="95000"/>
              <a:lumOff val="5000"/>
            </a:schemeClr>
          </a:solidFill>
          <a:ln w="15875" cap="flat" cmpd="sng" algn="ctr">
            <a:noFill/>
            <a:prstDash val="solid"/>
          </a:ln>
          <a:effectLst>
            <a:softEdge rad="31750"/>
          </a:effectLst>
        </p:spPr>
        <p:txBody>
          <a:bodyPr rtlCol="0" anchor="b"/>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effectLst/>
                <a:uLnTx/>
                <a:uFillTx/>
                <a:latin typeface="Tw Cen MT" panose="020B0602020104020603"/>
                <a:ea typeface="+mn-ea"/>
                <a:cs typeface="+mn-cs"/>
              </a:rPr>
              <a:t>Produce Data</a:t>
            </a:r>
          </a:p>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5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sp>
        <p:nvSpPr>
          <p:cNvPr id="37" name="Rectangle 36">
            <a:extLst>
              <a:ext uri="{FF2B5EF4-FFF2-40B4-BE49-F238E27FC236}">
                <a16:creationId xmlns:a16="http://schemas.microsoft.com/office/drawing/2014/main" id="{3DDE62CB-A8F0-81E1-39F3-56F249BF46B1}"/>
              </a:ext>
            </a:extLst>
          </p:cNvPr>
          <p:cNvSpPr/>
          <p:nvPr/>
        </p:nvSpPr>
        <p:spPr>
          <a:xfrm>
            <a:off x="3356667" y="2444436"/>
            <a:ext cx="1539089" cy="597528"/>
          </a:xfrm>
          <a:prstGeom prst="rect">
            <a:avLst/>
          </a:prstGeom>
          <a:solidFill>
            <a:schemeClr val="accent4">
              <a:lumMod val="50000"/>
            </a:scheme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Generate Graph</a:t>
            </a:r>
          </a:p>
        </p:txBody>
      </p:sp>
      <p:sp>
        <p:nvSpPr>
          <p:cNvPr id="38" name="Rectangle 37">
            <a:extLst>
              <a:ext uri="{FF2B5EF4-FFF2-40B4-BE49-F238E27FC236}">
                <a16:creationId xmlns:a16="http://schemas.microsoft.com/office/drawing/2014/main" id="{0E164E85-9660-433D-80C7-A1EE66AE3ED9}"/>
              </a:ext>
            </a:extLst>
          </p:cNvPr>
          <p:cNvSpPr/>
          <p:nvPr/>
        </p:nvSpPr>
        <p:spPr>
          <a:xfrm>
            <a:off x="1333535" y="3667125"/>
            <a:ext cx="813114" cy="495260"/>
          </a:xfrm>
          <a:prstGeom prst="rect">
            <a:avLst/>
          </a:prstGeom>
          <a:solidFill>
            <a:schemeClr val="accent4">
              <a:lumMod val="60000"/>
              <a:lumOff val="40000"/>
            </a:scheme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A*</a:t>
            </a:r>
          </a:p>
        </p:txBody>
      </p:sp>
      <p:sp>
        <p:nvSpPr>
          <p:cNvPr id="39" name="Rectangle 38">
            <a:extLst>
              <a:ext uri="{FF2B5EF4-FFF2-40B4-BE49-F238E27FC236}">
                <a16:creationId xmlns:a16="http://schemas.microsoft.com/office/drawing/2014/main" id="{4EDA711F-050E-1868-D39E-D73907A8B118}"/>
              </a:ext>
            </a:extLst>
          </p:cNvPr>
          <p:cNvSpPr/>
          <p:nvPr/>
        </p:nvSpPr>
        <p:spPr>
          <a:xfrm>
            <a:off x="3356665" y="5032773"/>
            <a:ext cx="1539089" cy="597528"/>
          </a:xfrm>
          <a:prstGeom prst="rect">
            <a:avLst/>
          </a:prstGeom>
          <a:solidFill>
            <a:schemeClr val="accent4">
              <a:lumMod val="50000"/>
            </a:scheme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Tw Cen MT" panose="020B0602020104020603"/>
                <a:ea typeface="+mn-ea"/>
                <a:cs typeface="+mn-cs"/>
              </a:rPr>
              <a:t>Record Time</a:t>
            </a:r>
          </a:p>
        </p:txBody>
      </p:sp>
      <p:cxnSp>
        <p:nvCxnSpPr>
          <p:cNvPr id="40" name="Straight Arrow Connector 39">
            <a:extLst>
              <a:ext uri="{FF2B5EF4-FFF2-40B4-BE49-F238E27FC236}">
                <a16:creationId xmlns:a16="http://schemas.microsoft.com/office/drawing/2014/main" id="{29A7C2C9-3991-FA6D-11B9-A4ACD056D713}"/>
              </a:ext>
            </a:extLst>
          </p:cNvPr>
          <p:cNvCxnSpPr>
            <a:cxnSpLocks/>
            <a:stCxn id="37" idx="2"/>
            <a:endCxn id="38" idx="0"/>
          </p:cNvCxnSpPr>
          <p:nvPr/>
        </p:nvCxnSpPr>
        <p:spPr>
          <a:xfrm flipH="1">
            <a:off x="1740092" y="3041964"/>
            <a:ext cx="2386120" cy="625161"/>
          </a:xfrm>
          <a:prstGeom prst="straightConnector1">
            <a:avLst/>
          </a:prstGeom>
          <a:noFill/>
          <a:ln w="9525" cap="flat" cmpd="sng" algn="ctr">
            <a:solidFill>
              <a:schemeClr val="tx1"/>
            </a:solidFill>
            <a:prstDash val="solid"/>
            <a:tailEnd type="triangle"/>
          </a:ln>
          <a:effectLst/>
        </p:spPr>
      </p:cxnSp>
      <p:cxnSp>
        <p:nvCxnSpPr>
          <p:cNvPr id="41" name="Straight Arrow Connector 40">
            <a:extLst>
              <a:ext uri="{FF2B5EF4-FFF2-40B4-BE49-F238E27FC236}">
                <a16:creationId xmlns:a16="http://schemas.microsoft.com/office/drawing/2014/main" id="{1CFE7E89-2F97-33FB-6C7C-330FAAB9F715}"/>
              </a:ext>
            </a:extLst>
          </p:cNvPr>
          <p:cNvCxnSpPr>
            <a:cxnSpLocks/>
            <a:stCxn id="38" idx="2"/>
            <a:endCxn id="39" idx="0"/>
          </p:cNvCxnSpPr>
          <p:nvPr/>
        </p:nvCxnSpPr>
        <p:spPr>
          <a:xfrm>
            <a:off x="1740092" y="4162385"/>
            <a:ext cx="2386118" cy="870388"/>
          </a:xfrm>
          <a:prstGeom prst="straightConnector1">
            <a:avLst/>
          </a:prstGeom>
          <a:noFill/>
          <a:ln w="9525" cap="flat" cmpd="sng" algn="ctr">
            <a:solidFill>
              <a:schemeClr val="tx1"/>
            </a:solidFill>
            <a:prstDash val="solid"/>
            <a:tailEnd type="triangle"/>
          </a:ln>
          <a:effectLst/>
        </p:spPr>
      </p:cxnSp>
      <p:cxnSp>
        <p:nvCxnSpPr>
          <p:cNvPr id="42" name="Straight Connector 41">
            <a:extLst>
              <a:ext uri="{FF2B5EF4-FFF2-40B4-BE49-F238E27FC236}">
                <a16:creationId xmlns:a16="http://schemas.microsoft.com/office/drawing/2014/main" id="{B6B4E63A-4FDE-9661-ABC0-1FE62787FB37}"/>
              </a:ext>
            </a:extLst>
          </p:cNvPr>
          <p:cNvCxnSpPr>
            <a:cxnSpLocks/>
          </p:cNvCxnSpPr>
          <p:nvPr/>
        </p:nvCxnSpPr>
        <p:spPr>
          <a:xfrm>
            <a:off x="4895754" y="5217826"/>
            <a:ext cx="3152114" cy="0"/>
          </a:xfrm>
          <a:prstGeom prst="line">
            <a:avLst/>
          </a:prstGeom>
          <a:noFill/>
          <a:ln w="9525" cap="flat" cmpd="sng" algn="ctr">
            <a:solidFill>
              <a:schemeClr val="tx1"/>
            </a:solidFill>
            <a:prstDash val="solid"/>
          </a:ln>
          <a:effectLst/>
        </p:spPr>
      </p:cxnSp>
      <p:cxnSp>
        <p:nvCxnSpPr>
          <p:cNvPr id="43" name="Straight Connector 42">
            <a:extLst>
              <a:ext uri="{FF2B5EF4-FFF2-40B4-BE49-F238E27FC236}">
                <a16:creationId xmlns:a16="http://schemas.microsoft.com/office/drawing/2014/main" id="{BFA721DC-61E6-9B92-9046-1780B9D18607}"/>
              </a:ext>
            </a:extLst>
          </p:cNvPr>
          <p:cNvCxnSpPr>
            <a:cxnSpLocks/>
          </p:cNvCxnSpPr>
          <p:nvPr/>
        </p:nvCxnSpPr>
        <p:spPr>
          <a:xfrm flipV="1">
            <a:off x="8047870" y="2746055"/>
            <a:ext cx="0" cy="2471771"/>
          </a:xfrm>
          <a:prstGeom prst="line">
            <a:avLst/>
          </a:prstGeom>
          <a:noFill/>
          <a:ln w="9525" cap="flat" cmpd="sng" algn="ctr">
            <a:solidFill>
              <a:schemeClr val="tx1"/>
            </a:solidFill>
            <a:prstDash val="solid"/>
          </a:ln>
          <a:effectLst/>
        </p:spPr>
      </p:cxnSp>
      <p:cxnSp>
        <p:nvCxnSpPr>
          <p:cNvPr id="44" name="Straight Arrow Connector 43">
            <a:extLst>
              <a:ext uri="{FF2B5EF4-FFF2-40B4-BE49-F238E27FC236}">
                <a16:creationId xmlns:a16="http://schemas.microsoft.com/office/drawing/2014/main" id="{626BB2E1-ADFF-D82A-B80F-E0818CC1DBC5}"/>
              </a:ext>
            </a:extLst>
          </p:cNvPr>
          <p:cNvCxnSpPr>
            <a:cxnSpLocks/>
            <a:endCxn id="37" idx="3"/>
          </p:cNvCxnSpPr>
          <p:nvPr/>
        </p:nvCxnSpPr>
        <p:spPr>
          <a:xfrm flipH="1">
            <a:off x="4895756" y="2743200"/>
            <a:ext cx="3152114" cy="0"/>
          </a:xfrm>
          <a:prstGeom prst="straightConnector1">
            <a:avLst/>
          </a:prstGeom>
          <a:noFill/>
          <a:ln w="9525" cap="flat" cmpd="sng" algn="ctr">
            <a:solidFill>
              <a:schemeClr val="tx1"/>
            </a:solidFill>
            <a:prstDash val="solid"/>
            <a:tailEnd type="triangle"/>
          </a:ln>
          <a:effectLst/>
        </p:spPr>
      </p:cxnSp>
      <p:sp>
        <p:nvSpPr>
          <p:cNvPr id="45" name="Parallelogram 44">
            <a:extLst>
              <a:ext uri="{FF2B5EF4-FFF2-40B4-BE49-F238E27FC236}">
                <a16:creationId xmlns:a16="http://schemas.microsoft.com/office/drawing/2014/main" id="{C1C00F3E-D78D-283F-F58C-A3D5E88CA220}"/>
              </a:ext>
            </a:extLst>
          </p:cNvPr>
          <p:cNvSpPr/>
          <p:nvPr/>
        </p:nvSpPr>
        <p:spPr>
          <a:xfrm>
            <a:off x="9402381" y="2281473"/>
            <a:ext cx="2136618" cy="923453"/>
          </a:xfrm>
          <a:prstGeom prst="parallelogram">
            <a:avLst/>
          </a:prstGeom>
          <a:solidFill>
            <a:schemeClr val="accent4">
              <a:lumMod val="50000"/>
            </a:scheme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D</a:t>
            </a:r>
            <a:r>
              <a:rPr kumimoji="0" lang="en-US" sz="1800" b="0" i="0" u="none" strike="noStrike" kern="0" cap="none" spc="0" normalizeH="0" baseline="0" noProof="0" dirty="0" err="1">
                <a:ln>
                  <a:noFill/>
                </a:ln>
                <a:solidFill>
                  <a:prstClr val="black"/>
                </a:solidFill>
                <a:effectLst/>
                <a:uLnTx/>
                <a:uFillTx/>
                <a:latin typeface="Tw Cen MT" panose="020B0602020104020603"/>
                <a:ea typeface="+mn-ea"/>
                <a:cs typeface="+mn-cs"/>
              </a:rPr>
              <a:t>ata</a:t>
            </a:r>
            <a:r>
              <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rPr>
              <a:t> Array</a:t>
            </a:r>
          </a:p>
        </p:txBody>
      </p:sp>
      <p:cxnSp>
        <p:nvCxnSpPr>
          <p:cNvPr id="46" name="Straight Connector 45">
            <a:extLst>
              <a:ext uri="{FF2B5EF4-FFF2-40B4-BE49-F238E27FC236}">
                <a16:creationId xmlns:a16="http://schemas.microsoft.com/office/drawing/2014/main" id="{EA0D2CEB-4A46-048F-A6BF-42AF45228AF1}"/>
              </a:ext>
            </a:extLst>
          </p:cNvPr>
          <p:cNvCxnSpPr>
            <a:cxnSpLocks/>
          </p:cNvCxnSpPr>
          <p:nvPr/>
        </p:nvCxnSpPr>
        <p:spPr>
          <a:xfrm>
            <a:off x="4895754" y="5469938"/>
            <a:ext cx="3520882" cy="0"/>
          </a:xfrm>
          <a:prstGeom prst="line">
            <a:avLst/>
          </a:prstGeom>
          <a:noFill/>
          <a:ln w="9525" cap="flat" cmpd="sng" algn="ctr">
            <a:solidFill>
              <a:schemeClr val="tx1"/>
            </a:solidFill>
            <a:prstDash val="solid"/>
          </a:ln>
          <a:effectLst/>
        </p:spPr>
      </p:cxnSp>
      <p:cxnSp>
        <p:nvCxnSpPr>
          <p:cNvPr id="47" name="Straight Connector 46">
            <a:extLst>
              <a:ext uri="{FF2B5EF4-FFF2-40B4-BE49-F238E27FC236}">
                <a16:creationId xmlns:a16="http://schemas.microsoft.com/office/drawing/2014/main" id="{EBC9DB9A-5BA7-3FAD-CBC7-FF1AB8FEF2AC}"/>
              </a:ext>
            </a:extLst>
          </p:cNvPr>
          <p:cNvCxnSpPr>
            <a:cxnSpLocks/>
          </p:cNvCxnSpPr>
          <p:nvPr/>
        </p:nvCxnSpPr>
        <p:spPr>
          <a:xfrm flipH="1" flipV="1">
            <a:off x="8402868" y="2747849"/>
            <a:ext cx="13726" cy="2722089"/>
          </a:xfrm>
          <a:prstGeom prst="line">
            <a:avLst/>
          </a:prstGeom>
          <a:noFill/>
          <a:ln w="9525" cap="flat" cmpd="sng" algn="ctr">
            <a:solidFill>
              <a:schemeClr val="tx1"/>
            </a:solidFill>
            <a:prstDash val="solid"/>
          </a:ln>
          <a:effectLst/>
        </p:spPr>
      </p:cxnSp>
      <p:cxnSp>
        <p:nvCxnSpPr>
          <p:cNvPr id="48" name="Straight Arrow Connector 47">
            <a:extLst>
              <a:ext uri="{FF2B5EF4-FFF2-40B4-BE49-F238E27FC236}">
                <a16:creationId xmlns:a16="http://schemas.microsoft.com/office/drawing/2014/main" id="{32154D33-DE7F-8E8D-FEE1-5EEF37F2E798}"/>
              </a:ext>
            </a:extLst>
          </p:cNvPr>
          <p:cNvCxnSpPr>
            <a:cxnSpLocks/>
            <a:endCxn id="45" idx="5"/>
          </p:cNvCxnSpPr>
          <p:nvPr/>
        </p:nvCxnSpPr>
        <p:spPr>
          <a:xfrm>
            <a:off x="8402868" y="2743200"/>
            <a:ext cx="1114945" cy="0"/>
          </a:xfrm>
          <a:prstGeom prst="straightConnector1">
            <a:avLst/>
          </a:prstGeom>
          <a:noFill/>
          <a:ln w="9525" cap="flat" cmpd="sng" algn="ctr">
            <a:solidFill>
              <a:schemeClr val="tx1"/>
            </a:solidFill>
            <a:prstDash val="solid"/>
            <a:tailEnd type="triangle"/>
          </a:ln>
          <a:effectLst/>
        </p:spPr>
      </p:cxnSp>
      <p:sp>
        <p:nvSpPr>
          <p:cNvPr id="49" name="TextBox 48">
            <a:extLst>
              <a:ext uri="{FF2B5EF4-FFF2-40B4-BE49-F238E27FC236}">
                <a16:creationId xmlns:a16="http://schemas.microsoft.com/office/drawing/2014/main" id="{0D0D59CC-A5AF-A2FF-935D-7849061CD454}"/>
              </a:ext>
            </a:extLst>
          </p:cNvPr>
          <p:cNvSpPr txBox="1"/>
          <p:nvPr/>
        </p:nvSpPr>
        <p:spPr>
          <a:xfrm>
            <a:off x="8777873" y="2418003"/>
            <a:ext cx="639919" cy="369332"/>
          </a:xfrm>
          <a:prstGeom prst="rect">
            <a:avLst/>
          </a:prstGeom>
          <a:noFill/>
        </p:spPr>
        <p:txBody>
          <a:bodyPr wrap="none" rtlCol="0">
            <a:spAutoFit/>
          </a:bodyPr>
          <a:lstStyle/>
          <a:p>
            <a:pPr defTabSz="457200"/>
            <a:r>
              <a:rPr lang="en-US" dirty="0">
                <a:latin typeface="Tw Cen MT" panose="020B0602020104020603"/>
              </a:rPr>
              <a:t>Data</a:t>
            </a:r>
          </a:p>
        </p:txBody>
      </p:sp>
      <p:sp>
        <p:nvSpPr>
          <p:cNvPr id="50" name="Rectangle 49">
            <a:extLst>
              <a:ext uri="{FF2B5EF4-FFF2-40B4-BE49-F238E27FC236}">
                <a16:creationId xmlns:a16="http://schemas.microsoft.com/office/drawing/2014/main" id="{A445E24E-C869-DF26-3120-AF090B580D28}"/>
              </a:ext>
            </a:extLst>
          </p:cNvPr>
          <p:cNvSpPr/>
          <p:nvPr/>
        </p:nvSpPr>
        <p:spPr>
          <a:xfrm>
            <a:off x="2272487" y="3665063"/>
            <a:ext cx="813114" cy="498763"/>
          </a:xfrm>
          <a:prstGeom prst="rect">
            <a:avLst/>
          </a:prstGeom>
          <a:solidFill>
            <a:srgbClr val="1C6CAC">
              <a:lumMod val="40000"/>
              <a:lumOff val="60000"/>
            </a:srgb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000" b="0" i="0" u="none" strike="noStrike" kern="0" cap="none" spc="0" normalizeH="0" baseline="0" noProof="0" dirty="0">
                <a:ln>
                  <a:noFill/>
                </a:ln>
                <a:solidFill>
                  <a:prstClr val="black"/>
                </a:solidFill>
                <a:effectLst/>
                <a:uLnTx/>
                <a:uFillTx/>
                <a:latin typeface="Tw Cen MT" panose="020B0602020104020603"/>
                <a:ea typeface="+mn-ea"/>
                <a:cs typeface="+mn-cs"/>
              </a:rPr>
              <a:t>Bidirectional</a:t>
            </a:r>
          </a:p>
        </p:txBody>
      </p:sp>
      <p:sp>
        <p:nvSpPr>
          <p:cNvPr id="51" name="Rectangle 50">
            <a:extLst>
              <a:ext uri="{FF2B5EF4-FFF2-40B4-BE49-F238E27FC236}">
                <a16:creationId xmlns:a16="http://schemas.microsoft.com/office/drawing/2014/main" id="{E3BCE8B1-6822-446D-D036-8E059FE6F373}"/>
              </a:ext>
            </a:extLst>
          </p:cNvPr>
          <p:cNvSpPr/>
          <p:nvPr/>
        </p:nvSpPr>
        <p:spPr>
          <a:xfrm>
            <a:off x="3203121" y="3665063"/>
            <a:ext cx="892440" cy="498763"/>
          </a:xfrm>
          <a:prstGeom prst="rect">
            <a:avLst/>
          </a:prstGeom>
          <a:solidFill>
            <a:srgbClr val="1C6CAC">
              <a:lumMod val="40000"/>
              <a:lumOff val="60000"/>
            </a:srgb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BFS</a:t>
            </a:r>
          </a:p>
        </p:txBody>
      </p:sp>
      <p:sp>
        <p:nvSpPr>
          <p:cNvPr id="52" name="Rectangle 51">
            <a:extLst>
              <a:ext uri="{FF2B5EF4-FFF2-40B4-BE49-F238E27FC236}">
                <a16:creationId xmlns:a16="http://schemas.microsoft.com/office/drawing/2014/main" id="{052F9049-5DD7-A0D3-E6B4-34E732B1E85F}"/>
              </a:ext>
            </a:extLst>
          </p:cNvPr>
          <p:cNvSpPr/>
          <p:nvPr/>
        </p:nvSpPr>
        <p:spPr>
          <a:xfrm>
            <a:off x="4237611" y="3670412"/>
            <a:ext cx="775448" cy="498763"/>
          </a:xfrm>
          <a:prstGeom prst="rect">
            <a:avLst/>
          </a:prstGeom>
          <a:solidFill>
            <a:srgbClr val="1C6CAC">
              <a:lumMod val="40000"/>
              <a:lumOff val="60000"/>
            </a:srgb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prstClr val="black"/>
                </a:solidFill>
                <a:effectLst/>
                <a:uLnTx/>
                <a:uFillTx/>
                <a:latin typeface="Tw Cen MT" panose="020B0602020104020603"/>
                <a:ea typeface="+mn-ea"/>
                <a:cs typeface="+mn-cs"/>
              </a:rPr>
              <a:t>Dijkstra’s</a:t>
            </a:r>
          </a:p>
        </p:txBody>
      </p:sp>
      <p:sp>
        <p:nvSpPr>
          <p:cNvPr id="53" name="Rectangle 52">
            <a:extLst>
              <a:ext uri="{FF2B5EF4-FFF2-40B4-BE49-F238E27FC236}">
                <a16:creationId xmlns:a16="http://schemas.microsoft.com/office/drawing/2014/main" id="{CD9F8D2E-1894-8C60-2085-48DAC88354F0}"/>
              </a:ext>
            </a:extLst>
          </p:cNvPr>
          <p:cNvSpPr/>
          <p:nvPr/>
        </p:nvSpPr>
        <p:spPr>
          <a:xfrm>
            <a:off x="5151601" y="3663623"/>
            <a:ext cx="775448" cy="498762"/>
          </a:xfrm>
          <a:prstGeom prst="rect">
            <a:avLst/>
          </a:prstGeom>
          <a:solidFill>
            <a:srgbClr val="1C6CAC">
              <a:lumMod val="40000"/>
              <a:lumOff val="60000"/>
            </a:srgb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DFS</a:t>
            </a:r>
          </a:p>
        </p:txBody>
      </p:sp>
      <p:sp>
        <p:nvSpPr>
          <p:cNvPr id="54" name="Rectangle 53">
            <a:extLst>
              <a:ext uri="{FF2B5EF4-FFF2-40B4-BE49-F238E27FC236}">
                <a16:creationId xmlns:a16="http://schemas.microsoft.com/office/drawing/2014/main" id="{D38A8537-7123-6DAA-10BC-12E6A3C9870B}"/>
              </a:ext>
            </a:extLst>
          </p:cNvPr>
          <p:cNvSpPr/>
          <p:nvPr/>
        </p:nvSpPr>
        <p:spPr>
          <a:xfrm>
            <a:off x="6074578" y="3654556"/>
            <a:ext cx="775448" cy="498762"/>
          </a:xfrm>
          <a:prstGeom prst="rect">
            <a:avLst/>
          </a:prstGeom>
          <a:solidFill>
            <a:srgbClr val="1C6CAC">
              <a:lumMod val="40000"/>
              <a:lumOff val="60000"/>
            </a:srgb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Tw Cen MT" panose="020B0602020104020603"/>
                <a:ea typeface="+mn-ea"/>
                <a:cs typeface="+mn-cs"/>
              </a:rPr>
              <a:t>Greedy</a:t>
            </a:r>
          </a:p>
        </p:txBody>
      </p:sp>
      <p:cxnSp>
        <p:nvCxnSpPr>
          <p:cNvPr id="56" name="Straight Arrow Connector 55">
            <a:extLst>
              <a:ext uri="{FF2B5EF4-FFF2-40B4-BE49-F238E27FC236}">
                <a16:creationId xmlns:a16="http://schemas.microsoft.com/office/drawing/2014/main" id="{F6560167-319B-1DF4-E978-2650BD1E0FCC}"/>
              </a:ext>
            </a:extLst>
          </p:cNvPr>
          <p:cNvCxnSpPr>
            <a:cxnSpLocks/>
            <a:stCxn id="37" idx="2"/>
            <a:endCxn id="50" idx="0"/>
          </p:cNvCxnSpPr>
          <p:nvPr/>
        </p:nvCxnSpPr>
        <p:spPr>
          <a:xfrm flipH="1">
            <a:off x="2679044" y="3041964"/>
            <a:ext cx="1447168" cy="623099"/>
          </a:xfrm>
          <a:prstGeom prst="straightConnector1">
            <a:avLst/>
          </a:prstGeom>
          <a:noFill/>
          <a:ln w="9525" cap="flat" cmpd="sng" algn="ctr">
            <a:solidFill>
              <a:schemeClr val="tx1"/>
            </a:solidFill>
            <a:prstDash val="solid"/>
            <a:tailEnd type="triangle"/>
          </a:ln>
          <a:effectLst/>
        </p:spPr>
      </p:cxnSp>
      <p:cxnSp>
        <p:nvCxnSpPr>
          <p:cNvPr id="57" name="Straight Arrow Connector 56">
            <a:extLst>
              <a:ext uri="{FF2B5EF4-FFF2-40B4-BE49-F238E27FC236}">
                <a16:creationId xmlns:a16="http://schemas.microsoft.com/office/drawing/2014/main" id="{BFDAAE38-360E-AA96-4CFB-F2967312CD97}"/>
              </a:ext>
            </a:extLst>
          </p:cNvPr>
          <p:cNvCxnSpPr>
            <a:cxnSpLocks/>
            <a:stCxn id="37" idx="2"/>
            <a:endCxn id="51" idx="0"/>
          </p:cNvCxnSpPr>
          <p:nvPr/>
        </p:nvCxnSpPr>
        <p:spPr>
          <a:xfrm flipH="1">
            <a:off x="3649341" y="3041964"/>
            <a:ext cx="476871" cy="623099"/>
          </a:xfrm>
          <a:prstGeom prst="straightConnector1">
            <a:avLst/>
          </a:prstGeom>
          <a:noFill/>
          <a:ln w="9525" cap="flat" cmpd="sng" algn="ctr">
            <a:solidFill>
              <a:schemeClr val="tx1"/>
            </a:solidFill>
            <a:prstDash val="solid"/>
            <a:tailEnd type="triangle"/>
          </a:ln>
          <a:effectLst/>
        </p:spPr>
      </p:cxnSp>
      <p:cxnSp>
        <p:nvCxnSpPr>
          <p:cNvPr id="58" name="Straight Arrow Connector 57">
            <a:extLst>
              <a:ext uri="{FF2B5EF4-FFF2-40B4-BE49-F238E27FC236}">
                <a16:creationId xmlns:a16="http://schemas.microsoft.com/office/drawing/2014/main" id="{F99BFEE3-49B7-F84E-9DF9-21E29282ED19}"/>
              </a:ext>
            </a:extLst>
          </p:cNvPr>
          <p:cNvCxnSpPr>
            <a:cxnSpLocks/>
            <a:stCxn id="37" idx="2"/>
            <a:endCxn id="52" idx="0"/>
          </p:cNvCxnSpPr>
          <p:nvPr/>
        </p:nvCxnSpPr>
        <p:spPr>
          <a:xfrm>
            <a:off x="4126212" y="3041964"/>
            <a:ext cx="499123" cy="628448"/>
          </a:xfrm>
          <a:prstGeom prst="straightConnector1">
            <a:avLst/>
          </a:prstGeom>
          <a:noFill/>
          <a:ln w="9525" cap="flat" cmpd="sng" algn="ctr">
            <a:solidFill>
              <a:schemeClr val="tx1"/>
            </a:solidFill>
            <a:prstDash val="solid"/>
            <a:tailEnd type="triangle"/>
          </a:ln>
          <a:effectLst/>
        </p:spPr>
      </p:cxnSp>
      <p:cxnSp>
        <p:nvCxnSpPr>
          <p:cNvPr id="59" name="Straight Arrow Connector 58">
            <a:extLst>
              <a:ext uri="{FF2B5EF4-FFF2-40B4-BE49-F238E27FC236}">
                <a16:creationId xmlns:a16="http://schemas.microsoft.com/office/drawing/2014/main" id="{05EDA474-B56F-C58C-1B09-733AD6E8A7F8}"/>
              </a:ext>
            </a:extLst>
          </p:cNvPr>
          <p:cNvCxnSpPr>
            <a:cxnSpLocks/>
            <a:stCxn id="37" idx="2"/>
            <a:endCxn id="53" idx="0"/>
          </p:cNvCxnSpPr>
          <p:nvPr/>
        </p:nvCxnSpPr>
        <p:spPr>
          <a:xfrm>
            <a:off x="4126212" y="3041964"/>
            <a:ext cx="1413113" cy="621659"/>
          </a:xfrm>
          <a:prstGeom prst="straightConnector1">
            <a:avLst/>
          </a:prstGeom>
          <a:noFill/>
          <a:ln w="9525" cap="flat" cmpd="sng" algn="ctr">
            <a:solidFill>
              <a:schemeClr val="tx1"/>
            </a:solidFill>
            <a:prstDash val="solid"/>
            <a:tailEnd type="triangle"/>
          </a:ln>
          <a:effectLst/>
        </p:spPr>
      </p:cxnSp>
      <p:cxnSp>
        <p:nvCxnSpPr>
          <p:cNvPr id="60" name="Straight Arrow Connector 59">
            <a:extLst>
              <a:ext uri="{FF2B5EF4-FFF2-40B4-BE49-F238E27FC236}">
                <a16:creationId xmlns:a16="http://schemas.microsoft.com/office/drawing/2014/main" id="{95E8822D-45E2-269E-8A53-34817D5D6016}"/>
              </a:ext>
            </a:extLst>
          </p:cNvPr>
          <p:cNvCxnSpPr>
            <a:cxnSpLocks/>
            <a:stCxn id="37" idx="2"/>
            <a:endCxn id="54" idx="0"/>
          </p:cNvCxnSpPr>
          <p:nvPr/>
        </p:nvCxnSpPr>
        <p:spPr>
          <a:xfrm>
            <a:off x="4126212" y="3041964"/>
            <a:ext cx="2336090" cy="612592"/>
          </a:xfrm>
          <a:prstGeom prst="straightConnector1">
            <a:avLst/>
          </a:prstGeom>
          <a:noFill/>
          <a:ln w="9525" cap="flat" cmpd="sng" algn="ctr">
            <a:solidFill>
              <a:schemeClr val="tx1"/>
            </a:solidFill>
            <a:prstDash val="solid"/>
            <a:tailEnd type="triangle"/>
          </a:ln>
          <a:effectLst/>
        </p:spPr>
      </p:cxnSp>
      <p:cxnSp>
        <p:nvCxnSpPr>
          <p:cNvPr id="62" name="Straight Arrow Connector 61">
            <a:extLst>
              <a:ext uri="{FF2B5EF4-FFF2-40B4-BE49-F238E27FC236}">
                <a16:creationId xmlns:a16="http://schemas.microsoft.com/office/drawing/2014/main" id="{09F84AC4-2E83-9A11-CAFE-5FE561F807B0}"/>
              </a:ext>
            </a:extLst>
          </p:cNvPr>
          <p:cNvCxnSpPr>
            <a:cxnSpLocks/>
            <a:stCxn id="50" idx="2"/>
            <a:endCxn id="39" idx="0"/>
          </p:cNvCxnSpPr>
          <p:nvPr/>
        </p:nvCxnSpPr>
        <p:spPr>
          <a:xfrm>
            <a:off x="2679044" y="4163826"/>
            <a:ext cx="1447166" cy="868947"/>
          </a:xfrm>
          <a:prstGeom prst="straightConnector1">
            <a:avLst/>
          </a:prstGeom>
          <a:noFill/>
          <a:ln w="9525" cap="flat" cmpd="sng" algn="ctr">
            <a:solidFill>
              <a:schemeClr val="tx1"/>
            </a:solidFill>
            <a:prstDash val="solid"/>
            <a:tailEnd type="triangle"/>
          </a:ln>
          <a:effectLst/>
        </p:spPr>
      </p:cxnSp>
      <p:cxnSp>
        <p:nvCxnSpPr>
          <p:cNvPr id="63" name="Straight Arrow Connector 62">
            <a:extLst>
              <a:ext uri="{FF2B5EF4-FFF2-40B4-BE49-F238E27FC236}">
                <a16:creationId xmlns:a16="http://schemas.microsoft.com/office/drawing/2014/main" id="{01E84851-04C7-2538-87E8-5FA6CD1106AB}"/>
              </a:ext>
            </a:extLst>
          </p:cNvPr>
          <p:cNvCxnSpPr>
            <a:cxnSpLocks/>
            <a:stCxn id="51" idx="2"/>
            <a:endCxn id="39" idx="0"/>
          </p:cNvCxnSpPr>
          <p:nvPr/>
        </p:nvCxnSpPr>
        <p:spPr>
          <a:xfrm>
            <a:off x="3649341" y="4163826"/>
            <a:ext cx="476869" cy="868947"/>
          </a:xfrm>
          <a:prstGeom prst="straightConnector1">
            <a:avLst/>
          </a:prstGeom>
          <a:noFill/>
          <a:ln w="9525" cap="flat" cmpd="sng" algn="ctr">
            <a:solidFill>
              <a:schemeClr val="tx1"/>
            </a:solidFill>
            <a:prstDash val="solid"/>
            <a:tailEnd type="triangle"/>
          </a:ln>
          <a:effectLst/>
        </p:spPr>
      </p:cxnSp>
      <p:cxnSp>
        <p:nvCxnSpPr>
          <p:cNvPr id="64" name="Straight Arrow Connector 63">
            <a:extLst>
              <a:ext uri="{FF2B5EF4-FFF2-40B4-BE49-F238E27FC236}">
                <a16:creationId xmlns:a16="http://schemas.microsoft.com/office/drawing/2014/main" id="{1ADACD0B-E449-C531-E635-79F7F49BC450}"/>
              </a:ext>
            </a:extLst>
          </p:cNvPr>
          <p:cNvCxnSpPr>
            <a:cxnSpLocks/>
            <a:stCxn id="52" idx="2"/>
            <a:endCxn id="39" idx="0"/>
          </p:cNvCxnSpPr>
          <p:nvPr/>
        </p:nvCxnSpPr>
        <p:spPr>
          <a:xfrm flipH="1">
            <a:off x="4126210" y="4169175"/>
            <a:ext cx="499125" cy="863598"/>
          </a:xfrm>
          <a:prstGeom prst="straightConnector1">
            <a:avLst/>
          </a:prstGeom>
          <a:noFill/>
          <a:ln w="9525" cap="flat" cmpd="sng" algn="ctr">
            <a:solidFill>
              <a:schemeClr val="tx1"/>
            </a:solidFill>
            <a:prstDash val="solid"/>
            <a:tailEnd type="triangle"/>
          </a:ln>
          <a:effectLst/>
        </p:spPr>
      </p:cxnSp>
      <p:cxnSp>
        <p:nvCxnSpPr>
          <p:cNvPr id="65" name="Straight Arrow Connector 64">
            <a:extLst>
              <a:ext uri="{FF2B5EF4-FFF2-40B4-BE49-F238E27FC236}">
                <a16:creationId xmlns:a16="http://schemas.microsoft.com/office/drawing/2014/main" id="{D3503333-79DE-7665-0453-BB4BDAB311EF}"/>
              </a:ext>
            </a:extLst>
          </p:cNvPr>
          <p:cNvCxnSpPr>
            <a:cxnSpLocks/>
            <a:stCxn id="53" idx="2"/>
            <a:endCxn id="39" idx="0"/>
          </p:cNvCxnSpPr>
          <p:nvPr/>
        </p:nvCxnSpPr>
        <p:spPr>
          <a:xfrm flipH="1">
            <a:off x="4126210" y="4162385"/>
            <a:ext cx="1413115" cy="870388"/>
          </a:xfrm>
          <a:prstGeom prst="straightConnector1">
            <a:avLst/>
          </a:prstGeom>
          <a:noFill/>
          <a:ln w="9525" cap="flat" cmpd="sng" algn="ctr">
            <a:solidFill>
              <a:schemeClr val="tx1"/>
            </a:solidFill>
            <a:prstDash val="solid"/>
            <a:tailEnd type="triangle"/>
          </a:ln>
          <a:effectLst/>
        </p:spPr>
      </p:cxnSp>
      <p:cxnSp>
        <p:nvCxnSpPr>
          <p:cNvPr id="66" name="Straight Arrow Connector 65">
            <a:extLst>
              <a:ext uri="{FF2B5EF4-FFF2-40B4-BE49-F238E27FC236}">
                <a16:creationId xmlns:a16="http://schemas.microsoft.com/office/drawing/2014/main" id="{55D4E863-CE94-82C0-79FE-BE6CEFB05F79}"/>
              </a:ext>
            </a:extLst>
          </p:cNvPr>
          <p:cNvCxnSpPr>
            <a:cxnSpLocks/>
            <a:stCxn id="54" idx="2"/>
            <a:endCxn id="39" idx="0"/>
          </p:cNvCxnSpPr>
          <p:nvPr/>
        </p:nvCxnSpPr>
        <p:spPr>
          <a:xfrm flipH="1">
            <a:off x="4126210" y="4153318"/>
            <a:ext cx="2336092" cy="879455"/>
          </a:xfrm>
          <a:prstGeom prst="straightConnector1">
            <a:avLst/>
          </a:prstGeom>
          <a:noFill/>
          <a:ln w="9525" cap="flat" cmpd="sng" algn="ctr">
            <a:solidFill>
              <a:schemeClr val="tx1"/>
            </a:solidFill>
            <a:prstDash val="solid"/>
            <a:tailEnd type="triangle"/>
          </a:ln>
          <a:effectLst/>
        </p:spPr>
      </p:cxnSp>
      <p:sp>
        <p:nvSpPr>
          <p:cNvPr id="113" name="Diamond 112">
            <a:extLst>
              <a:ext uri="{FF2B5EF4-FFF2-40B4-BE49-F238E27FC236}">
                <a16:creationId xmlns:a16="http://schemas.microsoft.com/office/drawing/2014/main" id="{9F2FF114-DE3F-B265-63E0-1974996B5B72}"/>
              </a:ext>
            </a:extLst>
          </p:cNvPr>
          <p:cNvSpPr/>
          <p:nvPr/>
        </p:nvSpPr>
        <p:spPr>
          <a:xfrm>
            <a:off x="9045977" y="3538521"/>
            <a:ext cx="2273212" cy="962038"/>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Storing more than 1000?</a:t>
            </a:r>
          </a:p>
        </p:txBody>
      </p:sp>
      <p:sp>
        <p:nvSpPr>
          <p:cNvPr id="115" name="Parallelogram 114">
            <a:extLst>
              <a:ext uri="{FF2B5EF4-FFF2-40B4-BE49-F238E27FC236}">
                <a16:creationId xmlns:a16="http://schemas.microsoft.com/office/drawing/2014/main" id="{D52E7961-1E68-F90C-3BD6-CF1BDAD49AAC}"/>
              </a:ext>
            </a:extLst>
          </p:cNvPr>
          <p:cNvSpPr/>
          <p:nvPr/>
        </p:nvSpPr>
        <p:spPr>
          <a:xfrm>
            <a:off x="8939213" y="4805352"/>
            <a:ext cx="2486740" cy="824949"/>
          </a:xfrm>
          <a:prstGeom prst="parallelogram">
            <a:avLst/>
          </a:prstGeom>
          <a:solidFill>
            <a:schemeClr val="accent4">
              <a:lumMod val="50000"/>
            </a:schemeClr>
          </a:solidFill>
          <a:ln w="15875" cap="flat" cmpd="sng" algn="ctr">
            <a:solidFill>
              <a:srgbClr val="9ACD4C">
                <a:shade val="50000"/>
              </a:srgbClr>
            </a:solid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r>
              <a:rPr lang="en-US" kern="0" dirty="0">
                <a:solidFill>
                  <a:prstClr val="black"/>
                </a:solidFill>
                <a:latin typeface="Tw Cen MT" panose="020B0602020104020603"/>
              </a:rPr>
              <a:t>Move data to CSV</a:t>
            </a:r>
            <a:endParaRPr kumimoji="0" lang="en-US" sz="1800" b="0" i="0" u="none" strike="noStrike" kern="0" cap="none" spc="0" normalizeH="0" baseline="0" noProof="0" dirty="0">
              <a:ln>
                <a:noFill/>
              </a:ln>
              <a:solidFill>
                <a:prstClr val="black"/>
              </a:solidFill>
              <a:effectLst/>
              <a:uLnTx/>
              <a:uFillTx/>
              <a:latin typeface="Tw Cen MT" panose="020B0602020104020603"/>
              <a:ea typeface="+mn-ea"/>
              <a:cs typeface="+mn-cs"/>
            </a:endParaRPr>
          </a:p>
        </p:txBody>
      </p:sp>
      <p:cxnSp>
        <p:nvCxnSpPr>
          <p:cNvPr id="117" name="Straight Arrow Connector 116">
            <a:extLst>
              <a:ext uri="{FF2B5EF4-FFF2-40B4-BE49-F238E27FC236}">
                <a16:creationId xmlns:a16="http://schemas.microsoft.com/office/drawing/2014/main" id="{F277F95F-C180-F3E3-64FD-8D8B879F9D99}"/>
              </a:ext>
            </a:extLst>
          </p:cNvPr>
          <p:cNvCxnSpPr>
            <a:cxnSpLocks/>
            <a:stCxn id="45" idx="3"/>
            <a:endCxn id="113" idx="0"/>
          </p:cNvCxnSpPr>
          <p:nvPr/>
        </p:nvCxnSpPr>
        <p:spPr>
          <a:xfrm flipH="1">
            <a:off x="10182583" y="3204926"/>
            <a:ext cx="172675" cy="33359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B064E354-78EB-3752-AC83-E694E1BF701B}"/>
              </a:ext>
            </a:extLst>
          </p:cNvPr>
          <p:cNvCxnSpPr>
            <a:cxnSpLocks/>
            <a:stCxn id="113" idx="2"/>
            <a:endCxn id="115" idx="0"/>
          </p:cNvCxnSpPr>
          <p:nvPr/>
        </p:nvCxnSpPr>
        <p:spPr>
          <a:xfrm>
            <a:off x="10182583" y="4500559"/>
            <a:ext cx="0" cy="30479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3005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BE3FD-7DFD-13BC-AAF3-E29F1CC9DAC5}"/>
              </a:ext>
            </a:extLst>
          </p:cNvPr>
          <p:cNvSpPr>
            <a:spLocks noGrp="1"/>
          </p:cNvSpPr>
          <p:nvPr>
            <p:ph type="title"/>
          </p:nvPr>
        </p:nvSpPr>
        <p:spPr>
          <a:xfrm>
            <a:off x="838200" y="184805"/>
            <a:ext cx="10515600" cy="1505883"/>
          </a:xfrm>
        </p:spPr>
        <p:txBody>
          <a:bodyPr vert="horz" lIns="91440" tIns="45720" rIns="91440" bIns="45720" rtlCol="0" anchor="ctr">
            <a:normAutofit/>
          </a:bodyPr>
          <a:lstStyle/>
          <a:p>
            <a:r>
              <a:rPr lang="en-US" kern="1200" dirty="0">
                <a:solidFill>
                  <a:schemeClr val="tx1"/>
                </a:solidFill>
                <a:latin typeface="+mj-lt"/>
                <a:ea typeface="+mj-ea"/>
                <a:cs typeface="+mj-cs"/>
              </a:rPr>
              <a:t>Time Comparison Chart</a:t>
            </a:r>
          </a:p>
        </p:txBody>
      </p:sp>
      <p:graphicFrame>
        <p:nvGraphicFramePr>
          <p:cNvPr id="4" name="Chart 3">
            <a:extLst>
              <a:ext uri="{FF2B5EF4-FFF2-40B4-BE49-F238E27FC236}">
                <a16:creationId xmlns:a16="http://schemas.microsoft.com/office/drawing/2014/main" id="{1FB044FC-ECC1-A0AD-3FD2-C4DDBB39EF3E}"/>
              </a:ext>
            </a:extLst>
          </p:cNvPr>
          <p:cNvGraphicFramePr/>
          <p:nvPr>
            <p:extLst>
              <p:ext uri="{D42A27DB-BD31-4B8C-83A1-F6EECF244321}">
                <p14:modId xmlns:p14="http://schemas.microsoft.com/office/powerpoint/2010/main" val="879506513"/>
              </p:ext>
            </p:extLst>
          </p:nvPr>
        </p:nvGraphicFramePr>
        <p:xfrm>
          <a:off x="838200" y="1845426"/>
          <a:ext cx="10512547" cy="445030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36872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C7A1D5C3-B46D-14D8-BEA1-1B4A798B528B}"/>
              </a:ext>
            </a:extLst>
          </p:cNvPr>
          <p:cNvGraphicFramePr>
            <a:graphicFrameLocks/>
          </p:cNvGraphicFramePr>
          <p:nvPr>
            <p:extLst>
              <p:ext uri="{D42A27DB-BD31-4B8C-83A1-F6EECF244321}">
                <p14:modId xmlns:p14="http://schemas.microsoft.com/office/powerpoint/2010/main" val="2905003344"/>
              </p:ext>
            </p:extLst>
          </p:nvPr>
        </p:nvGraphicFramePr>
        <p:xfrm>
          <a:off x="1185862" y="1836421"/>
          <a:ext cx="9820275" cy="222858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a:extLst>
              <a:ext uri="{FF2B5EF4-FFF2-40B4-BE49-F238E27FC236}">
                <a16:creationId xmlns:a16="http://schemas.microsoft.com/office/drawing/2014/main" id="{E4A29D01-1FEA-3CC1-D9AA-ED99818FE8DD}"/>
              </a:ext>
            </a:extLst>
          </p:cNvPr>
          <p:cNvGraphicFramePr>
            <a:graphicFrameLocks/>
          </p:cNvGraphicFramePr>
          <p:nvPr>
            <p:extLst>
              <p:ext uri="{D42A27DB-BD31-4B8C-83A1-F6EECF244321}">
                <p14:modId xmlns:p14="http://schemas.microsoft.com/office/powerpoint/2010/main" val="1911683787"/>
              </p:ext>
            </p:extLst>
          </p:nvPr>
        </p:nvGraphicFramePr>
        <p:xfrm>
          <a:off x="1185862" y="4065007"/>
          <a:ext cx="9829800" cy="2140695"/>
        </p:xfrm>
        <a:graphic>
          <a:graphicData uri="http://schemas.openxmlformats.org/drawingml/2006/chart">
            <c:chart xmlns:c="http://schemas.openxmlformats.org/drawingml/2006/chart" xmlns:r="http://schemas.openxmlformats.org/officeDocument/2006/relationships" r:id="rId3"/>
          </a:graphicData>
        </a:graphic>
      </p:graphicFrame>
      <p:sp>
        <p:nvSpPr>
          <p:cNvPr id="3" name="Title 1">
            <a:extLst>
              <a:ext uri="{FF2B5EF4-FFF2-40B4-BE49-F238E27FC236}">
                <a16:creationId xmlns:a16="http://schemas.microsoft.com/office/drawing/2014/main" id="{7BB47066-D48E-BA3E-B553-5604E30628D5}"/>
              </a:ext>
            </a:extLst>
          </p:cNvPr>
          <p:cNvSpPr txBox="1">
            <a:spLocks/>
          </p:cNvSpPr>
          <p:nvPr/>
        </p:nvSpPr>
        <p:spPr>
          <a:xfrm>
            <a:off x="2895600" y="293596"/>
            <a:ext cx="861060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4800" dirty="0"/>
              <a:t>Data Charts</a:t>
            </a:r>
            <a:endParaRPr lang="en-US" sz="3600" dirty="0">
              <a:solidFill>
                <a:schemeClr val="bg1">
                  <a:lumMod val="65000"/>
                  <a:lumOff val="35000"/>
                </a:schemeClr>
              </a:solidFill>
            </a:endParaRPr>
          </a:p>
        </p:txBody>
      </p:sp>
    </p:spTree>
    <p:extLst>
      <p:ext uri="{BB962C8B-B14F-4D97-AF65-F5344CB8AC3E}">
        <p14:creationId xmlns:p14="http://schemas.microsoft.com/office/powerpoint/2010/main" val="2213395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0EC48-3D46-201B-64AA-16E4C2512249}"/>
              </a:ext>
            </a:extLst>
          </p:cNvPr>
          <p:cNvSpPr>
            <a:spLocks noGrp="1"/>
          </p:cNvSpPr>
          <p:nvPr>
            <p:ph type="title"/>
          </p:nvPr>
        </p:nvSpPr>
        <p:spPr>
          <a:xfrm>
            <a:off x="285933" y="156896"/>
            <a:ext cx="10515600" cy="712237"/>
          </a:xfrm>
        </p:spPr>
        <p:txBody>
          <a:bodyPr>
            <a:normAutofit/>
          </a:bodyPr>
          <a:lstStyle/>
          <a:p>
            <a:r>
              <a:rPr lang="en-US" sz="3600"/>
              <a:t>Example graphs</a:t>
            </a:r>
            <a:endParaRPr lang="en-US" sz="3600" dirty="0"/>
          </a:p>
        </p:txBody>
      </p:sp>
      <p:pic>
        <p:nvPicPr>
          <p:cNvPr id="5" name="Picture 4">
            <a:extLst>
              <a:ext uri="{FF2B5EF4-FFF2-40B4-BE49-F238E27FC236}">
                <a16:creationId xmlns:a16="http://schemas.microsoft.com/office/drawing/2014/main" id="{7F7E0F3A-76BD-A1CA-FCEC-0C41DC5A9CE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525" y="849303"/>
            <a:ext cx="6095999" cy="6008697"/>
          </a:xfrm>
          <a:prstGeom prst="rect">
            <a:avLst/>
          </a:prstGeom>
        </p:spPr>
      </p:pic>
      <p:pic>
        <p:nvPicPr>
          <p:cNvPr id="7" name="Picture 6">
            <a:extLst>
              <a:ext uri="{FF2B5EF4-FFF2-40B4-BE49-F238E27FC236}">
                <a16:creationId xmlns:a16="http://schemas.microsoft.com/office/drawing/2014/main" id="{3228060D-F83B-897C-BFFD-316C8023CD8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6000" y="849302"/>
            <a:ext cx="6096000" cy="6008697"/>
          </a:xfrm>
          <a:prstGeom prst="rect">
            <a:avLst/>
          </a:prstGeom>
        </p:spPr>
      </p:pic>
      <p:sp>
        <p:nvSpPr>
          <p:cNvPr id="9" name="Arrow: Right 8">
            <a:extLst>
              <a:ext uri="{FF2B5EF4-FFF2-40B4-BE49-F238E27FC236}">
                <a16:creationId xmlns:a16="http://schemas.microsoft.com/office/drawing/2014/main" id="{B385CC68-CC88-B7FF-55AB-143ACCDF0437}"/>
              </a:ext>
            </a:extLst>
          </p:cNvPr>
          <p:cNvSpPr/>
          <p:nvPr/>
        </p:nvSpPr>
        <p:spPr>
          <a:xfrm rot="9218392" flipV="1">
            <a:off x="46990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0" name="Arrow: Right 9">
            <a:extLst>
              <a:ext uri="{FF2B5EF4-FFF2-40B4-BE49-F238E27FC236}">
                <a16:creationId xmlns:a16="http://schemas.microsoft.com/office/drawing/2014/main" id="{0D5BA108-4CDB-C8E6-29AD-A17393DAA129}"/>
              </a:ext>
            </a:extLst>
          </p:cNvPr>
          <p:cNvSpPr/>
          <p:nvPr/>
        </p:nvSpPr>
        <p:spPr>
          <a:xfrm rot="9218392" flipV="1">
            <a:off x="6605131" y="84137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t>Start</a:t>
            </a:r>
          </a:p>
        </p:txBody>
      </p:sp>
      <p:sp>
        <p:nvSpPr>
          <p:cNvPr id="11" name="Arrow: Right 10">
            <a:extLst>
              <a:ext uri="{FF2B5EF4-FFF2-40B4-BE49-F238E27FC236}">
                <a16:creationId xmlns:a16="http://schemas.microsoft.com/office/drawing/2014/main" id="{8C8956A2-DE19-3CF1-F23C-5992FFBA3C01}"/>
              </a:ext>
            </a:extLst>
          </p:cNvPr>
          <p:cNvSpPr/>
          <p:nvPr/>
        </p:nvSpPr>
        <p:spPr>
          <a:xfrm rot="9218392" flipV="1">
            <a:off x="3870326" y="6194425"/>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3" name="Arrow: Right 12">
            <a:extLst>
              <a:ext uri="{FF2B5EF4-FFF2-40B4-BE49-F238E27FC236}">
                <a16:creationId xmlns:a16="http://schemas.microsoft.com/office/drawing/2014/main" id="{C306690B-41EB-86FE-DB13-D1DAFEE98F39}"/>
              </a:ext>
            </a:extLst>
          </p:cNvPr>
          <p:cNvSpPr/>
          <p:nvPr/>
        </p:nvSpPr>
        <p:spPr>
          <a:xfrm rot="9218392" flipV="1">
            <a:off x="9966326" y="6195244"/>
            <a:ext cx="508000" cy="2603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End</a:t>
            </a:r>
          </a:p>
        </p:txBody>
      </p:sp>
      <p:sp>
        <p:nvSpPr>
          <p:cNvPr id="14" name="TextBox 13">
            <a:extLst>
              <a:ext uri="{FF2B5EF4-FFF2-40B4-BE49-F238E27FC236}">
                <a16:creationId xmlns:a16="http://schemas.microsoft.com/office/drawing/2014/main" id="{F8BDEE7C-7028-602B-4FF6-778775002FBB}"/>
              </a:ext>
            </a:extLst>
          </p:cNvPr>
          <p:cNvSpPr txBox="1"/>
          <p:nvPr/>
        </p:nvSpPr>
        <p:spPr>
          <a:xfrm>
            <a:off x="2468590" y="869133"/>
            <a:ext cx="453970" cy="369332"/>
          </a:xfrm>
          <a:prstGeom prst="rect">
            <a:avLst/>
          </a:prstGeom>
          <a:noFill/>
        </p:spPr>
        <p:txBody>
          <a:bodyPr wrap="none" rtlCol="0">
            <a:spAutoFit/>
          </a:bodyPr>
          <a:lstStyle/>
          <a:p>
            <a:r>
              <a:rPr lang="en-US" b="1" dirty="0">
                <a:solidFill>
                  <a:schemeClr val="bg1"/>
                </a:solidFill>
              </a:rPr>
              <a:t>A*</a:t>
            </a:r>
          </a:p>
        </p:txBody>
      </p:sp>
      <p:sp>
        <p:nvSpPr>
          <p:cNvPr id="15" name="TextBox 14">
            <a:extLst>
              <a:ext uri="{FF2B5EF4-FFF2-40B4-BE49-F238E27FC236}">
                <a16:creationId xmlns:a16="http://schemas.microsoft.com/office/drawing/2014/main" id="{51BCF4A2-EF9E-3289-F41F-753207D33E28}"/>
              </a:ext>
            </a:extLst>
          </p:cNvPr>
          <p:cNvSpPr txBox="1"/>
          <p:nvPr/>
        </p:nvSpPr>
        <p:spPr>
          <a:xfrm>
            <a:off x="8528377" y="869133"/>
            <a:ext cx="583814" cy="369332"/>
          </a:xfrm>
          <a:prstGeom prst="rect">
            <a:avLst/>
          </a:prstGeom>
          <a:noFill/>
        </p:spPr>
        <p:txBody>
          <a:bodyPr wrap="none" rtlCol="0">
            <a:spAutoFit/>
          </a:bodyPr>
          <a:lstStyle/>
          <a:p>
            <a:r>
              <a:rPr lang="en-US" b="1" dirty="0">
                <a:solidFill>
                  <a:schemeClr val="bg1"/>
                </a:solidFill>
              </a:rPr>
              <a:t>DFS</a:t>
            </a:r>
          </a:p>
        </p:txBody>
      </p:sp>
    </p:spTree>
    <p:extLst>
      <p:ext uri="{BB962C8B-B14F-4D97-AF65-F5344CB8AC3E}">
        <p14:creationId xmlns:p14="http://schemas.microsoft.com/office/powerpoint/2010/main" val="308309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6D1EA-05E2-2E17-3A1A-F6C51C5C81EB}"/>
              </a:ext>
            </a:extLst>
          </p:cNvPr>
          <p:cNvSpPr>
            <a:spLocks noGrp="1"/>
          </p:cNvSpPr>
          <p:nvPr>
            <p:ph type="title"/>
          </p:nvPr>
        </p:nvSpPr>
        <p:spPr/>
        <p:txBody>
          <a:bodyPr/>
          <a:lstStyle/>
          <a:p>
            <a:r>
              <a:rPr lang="en-US" dirty="0"/>
              <a:t>Conclusion</a:t>
            </a:r>
            <a:br>
              <a:rPr lang="en-US" dirty="0"/>
            </a:br>
            <a:r>
              <a:rPr lang="en-US" sz="2800" dirty="0">
                <a:solidFill>
                  <a:schemeClr val="bg1">
                    <a:lumMod val="65000"/>
                    <a:lumOff val="35000"/>
                  </a:schemeClr>
                </a:solidFill>
              </a:rPr>
              <a:t>(Restatement)</a:t>
            </a:r>
          </a:p>
        </p:txBody>
      </p:sp>
      <p:sp>
        <p:nvSpPr>
          <p:cNvPr id="3" name="Content Placeholder 2">
            <a:extLst>
              <a:ext uri="{FF2B5EF4-FFF2-40B4-BE49-F238E27FC236}">
                <a16:creationId xmlns:a16="http://schemas.microsoft.com/office/drawing/2014/main" id="{60122F90-650E-C27A-2FC3-9AFCF0473A0E}"/>
              </a:ext>
            </a:extLst>
          </p:cNvPr>
          <p:cNvSpPr>
            <a:spLocks noGrp="1"/>
          </p:cNvSpPr>
          <p:nvPr>
            <p:ph idx="1"/>
          </p:nvPr>
        </p:nvSpPr>
        <p:spPr/>
        <p:txBody>
          <a:bodyPr/>
          <a:lstStyle/>
          <a:p>
            <a:r>
              <a:rPr lang="en-US" dirty="0"/>
              <a:t>The research question was, “What is the fastest graph searching algorithm?” </a:t>
            </a:r>
          </a:p>
          <a:p>
            <a:r>
              <a:rPr lang="en-US" dirty="0"/>
              <a:t>The hypothesis was: If the researcher searched for the shortest path between two randomly chosen nodes, BFS will have the fastest time compared to any other search algorithm. </a:t>
            </a:r>
          </a:p>
          <a:p>
            <a:r>
              <a:rPr lang="en-US" dirty="0"/>
              <a:t>According to research, BFS has the best factors compared to the other algorithms, in time complexity and time needed to calculate the heuristic (which BFS doesn’t have).</a:t>
            </a:r>
          </a:p>
        </p:txBody>
      </p:sp>
    </p:spTree>
    <p:extLst>
      <p:ext uri="{BB962C8B-B14F-4D97-AF65-F5344CB8AC3E}">
        <p14:creationId xmlns:p14="http://schemas.microsoft.com/office/powerpoint/2010/main" val="866102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374E-6EFE-1B56-A68D-BF80D7B3B91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32738CEE-371F-D4CB-CE97-55EFA1C36342}"/>
              </a:ext>
            </a:extLst>
          </p:cNvPr>
          <p:cNvSpPr>
            <a:spLocks noGrp="1"/>
          </p:cNvSpPr>
          <p:nvPr>
            <p:ph idx="1"/>
          </p:nvPr>
        </p:nvSpPr>
        <p:spPr/>
        <p:txBody>
          <a:bodyPr/>
          <a:lstStyle/>
          <a:p>
            <a:pPr marL="0" indent="0">
              <a:buNone/>
            </a:pPr>
            <a:r>
              <a:rPr lang="en-US" dirty="0"/>
              <a:t>As seen in the normalized time comparison chart, BFS had a ratio of about 0.03:1 which is the lowest out of all the algorithms. </a:t>
            </a:r>
            <a:r>
              <a:rPr lang="en-US" b="1" dirty="0"/>
              <a:t>The researcher’s hypothesis is supported by the data.</a:t>
            </a:r>
          </a:p>
          <a:p>
            <a:r>
              <a:rPr lang="en-US" dirty="0"/>
              <a:t>BFS doesn’t use heuristics, which makes it very fast. Bidirectional, DFS and Dijkstra’s are the only other ones not to use a heuristic. The heuristic involves taking a square root, which is an expensive operation.</a:t>
            </a:r>
          </a:p>
          <a:p>
            <a:r>
              <a:rPr lang="en-US" dirty="0"/>
              <a:t>BFS has the lowest complexity, of O(V+E)</a:t>
            </a:r>
          </a:p>
        </p:txBody>
      </p:sp>
    </p:spTree>
    <p:extLst>
      <p:ext uri="{BB962C8B-B14F-4D97-AF65-F5344CB8AC3E}">
        <p14:creationId xmlns:p14="http://schemas.microsoft.com/office/powerpoint/2010/main" val="2305916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2FE6E-9D82-CA8D-9CD5-4182103811B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AB385405-8B60-11EC-D40D-CDE2E8AD0AED}"/>
              </a:ext>
            </a:extLst>
          </p:cNvPr>
          <p:cNvSpPr>
            <a:spLocks noGrp="1"/>
          </p:cNvSpPr>
          <p:nvPr>
            <p:ph idx="1"/>
          </p:nvPr>
        </p:nvSpPr>
        <p:spPr/>
        <p:txBody>
          <a:bodyPr/>
          <a:lstStyle/>
          <a:p>
            <a:pPr marL="0" indent="0">
              <a:buNone/>
            </a:pPr>
            <a:r>
              <a:rPr lang="en-US" dirty="0"/>
              <a:t>Errors:</a:t>
            </a:r>
          </a:p>
          <a:p>
            <a:r>
              <a:rPr lang="en-US" dirty="0"/>
              <a:t>The heuristic problem can easily be fixed by not using the square root. However, there is a possibility that this may make no effect, as the heuristic is run with a super efficient module (NumPy).</a:t>
            </a:r>
          </a:p>
          <a:p>
            <a:r>
              <a:rPr lang="en-US" dirty="0"/>
              <a:t>Another error is that since the code runs so fast, the times recorded may be off by some value. If this code is run on a device with less processing power (e.g., Raspberry Pi), those margins make less of an effect.</a:t>
            </a:r>
          </a:p>
        </p:txBody>
      </p:sp>
    </p:spTree>
    <p:extLst>
      <p:ext uri="{BB962C8B-B14F-4D97-AF65-F5344CB8AC3E}">
        <p14:creationId xmlns:p14="http://schemas.microsoft.com/office/powerpoint/2010/main" val="432475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FF6E3-78B1-2B19-64E9-2BD01EF15FAB}"/>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9A65421B-C50A-A720-810F-BA97CD7B8FB8}"/>
              </a:ext>
            </a:extLst>
          </p:cNvPr>
          <p:cNvSpPr>
            <a:spLocks noGrp="1"/>
          </p:cNvSpPr>
          <p:nvPr>
            <p:ph idx="1"/>
          </p:nvPr>
        </p:nvSpPr>
        <p:spPr/>
        <p:txBody>
          <a:bodyPr/>
          <a:lstStyle/>
          <a:p>
            <a:r>
              <a:rPr lang="en-US" dirty="0"/>
              <a:t>Pathfinding is very important in the area of AI. In this case, it is being used with physical paths, however there may be other items that are represented through graphs, such as a game tree, which is used in </a:t>
            </a:r>
            <a:r>
              <a:rPr lang="en-US" dirty="0" err="1"/>
              <a:t>gamebots</a:t>
            </a:r>
            <a:r>
              <a:rPr lang="en-US" dirty="0"/>
              <a:t>.</a:t>
            </a:r>
          </a:p>
          <a:p>
            <a:r>
              <a:rPr lang="en-US" dirty="0"/>
              <a:t>The only downside is that such heuristics may not be applicable, reducing the effectiveness of informed (heuristic-based) searches.</a:t>
            </a:r>
          </a:p>
          <a:p>
            <a:r>
              <a:rPr lang="en-US" dirty="0"/>
              <a:t>Google Maps, which is a very common application used to find routes to get from a source to a destination uses A*. Many other GPS’s use A*.</a:t>
            </a:r>
          </a:p>
        </p:txBody>
      </p:sp>
    </p:spTree>
    <p:extLst>
      <p:ext uri="{BB962C8B-B14F-4D97-AF65-F5344CB8AC3E}">
        <p14:creationId xmlns:p14="http://schemas.microsoft.com/office/powerpoint/2010/main" val="2217501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19FF-A0E6-6F40-3BB4-E1F90B8F21C0}"/>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2A3F5285-95F0-063F-8348-C3BAABA3BC05}"/>
              </a:ext>
            </a:extLst>
          </p:cNvPr>
          <p:cNvSpPr>
            <a:spLocks noGrp="1"/>
          </p:cNvSpPr>
          <p:nvPr>
            <p:ph idx="1"/>
          </p:nvPr>
        </p:nvSpPr>
        <p:spPr/>
        <p:txBody>
          <a:bodyPr/>
          <a:lstStyle/>
          <a:p>
            <a:pPr marL="0" indent="0">
              <a:buNone/>
            </a:pPr>
            <a:r>
              <a:rPr lang="en-US" dirty="0"/>
              <a:t>One area for improvement is the coding language used. Python is an interpreted language, meaning that the code is read, then changed to some form which computers understand, and then executed. </a:t>
            </a:r>
          </a:p>
          <a:p>
            <a:pPr marL="0" indent="0">
              <a:buNone/>
            </a:pPr>
            <a:r>
              <a:rPr lang="en-US" dirty="0"/>
              <a:t>A great alternative to Python is C++. C++ is a language that is compiled, meaning that the code is read, then changed to the computer form, but the main difference is that this is before the code is even ran! The code must only be compiled once to be ran many times. The machine code is saved, giving it much more speed than Python.</a:t>
            </a:r>
          </a:p>
        </p:txBody>
      </p:sp>
    </p:spTree>
    <p:extLst>
      <p:ext uri="{BB962C8B-B14F-4D97-AF65-F5344CB8AC3E}">
        <p14:creationId xmlns:p14="http://schemas.microsoft.com/office/powerpoint/2010/main" val="4164331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6337-F2F9-E97F-E7B4-CF9C597BCECF}"/>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000A147A-7CBE-8161-8C5D-75AC93C65E45}"/>
              </a:ext>
            </a:extLst>
          </p:cNvPr>
          <p:cNvSpPr>
            <a:spLocks noGrp="1"/>
          </p:cNvSpPr>
          <p:nvPr>
            <p:ph idx="1"/>
          </p:nvPr>
        </p:nvSpPr>
        <p:spPr>
          <a:xfrm>
            <a:off x="1425167" y="3429000"/>
            <a:ext cx="9339404" cy="421892"/>
          </a:xfrm>
        </p:spPr>
        <p:txBody>
          <a:bodyPr>
            <a:noAutofit/>
          </a:bodyPr>
          <a:lstStyle/>
          <a:p>
            <a:pPr marL="0" indent="0">
              <a:buNone/>
            </a:pPr>
            <a:r>
              <a:rPr lang="en-US" sz="3200" dirty="0"/>
              <a:t>What is the fastest graph-searching algorithm?</a:t>
            </a:r>
          </a:p>
        </p:txBody>
      </p:sp>
      <p:pic>
        <p:nvPicPr>
          <p:cNvPr id="5" name="Graphic 4" descr="Question Mark with solid fill">
            <a:extLst>
              <a:ext uri="{FF2B5EF4-FFF2-40B4-BE49-F238E27FC236}">
                <a16:creationId xmlns:a16="http://schemas.microsoft.com/office/drawing/2014/main" id="{492392E7-9875-2082-DD3A-6FCA2798D1E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0240" y="1957865"/>
            <a:ext cx="1293336" cy="1293336"/>
          </a:xfrm>
          <a:prstGeom prst="rect">
            <a:avLst/>
          </a:prstGeom>
          <a:effectLst>
            <a:glow rad="63500">
              <a:schemeClr val="accent1">
                <a:satMod val="175000"/>
                <a:alpha val="40000"/>
              </a:schemeClr>
            </a:glow>
          </a:effectLst>
        </p:spPr>
      </p:pic>
      <p:pic>
        <p:nvPicPr>
          <p:cNvPr id="6" name="Graphic 5" descr="Question Mark with solid fill">
            <a:extLst>
              <a:ext uri="{FF2B5EF4-FFF2-40B4-BE49-F238E27FC236}">
                <a16:creationId xmlns:a16="http://schemas.microsoft.com/office/drawing/2014/main" id="{C6375BEE-0178-3D91-004E-3E6DC49F8FB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425167" y="4228870"/>
            <a:ext cx="1293336" cy="1293336"/>
          </a:xfrm>
          <a:prstGeom prst="rect">
            <a:avLst/>
          </a:prstGeom>
          <a:effectLst>
            <a:glow rad="63500">
              <a:schemeClr val="accent1">
                <a:satMod val="175000"/>
                <a:alpha val="40000"/>
              </a:schemeClr>
            </a:glow>
          </a:effectLst>
        </p:spPr>
      </p:pic>
      <p:pic>
        <p:nvPicPr>
          <p:cNvPr id="7" name="Graphic 6" descr="Question Mark with solid fill">
            <a:extLst>
              <a:ext uri="{FF2B5EF4-FFF2-40B4-BE49-F238E27FC236}">
                <a16:creationId xmlns:a16="http://schemas.microsoft.com/office/drawing/2014/main" id="{1F0ABE82-0B3E-D022-B452-E53289E86B3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01007" y="4590502"/>
            <a:ext cx="1293336" cy="1293336"/>
          </a:xfrm>
          <a:prstGeom prst="rect">
            <a:avLst/>
          </a:prstGeom>
          <a:effectLst>
            <a:glow rad="63500">
              <a:schemeClr val="accent1">
                <a:satMod val="175000"/>
                <a:alpha val="40000"/>
              </a:schemeClr>
            </a:glow>
          </a:effectLst>
        </p:spPr>
      </p:pic>
      <p:pic>
        <p:nvPicPr>
          <p:cNvPr id="8" name="Graphic 7" descr="Question Mark with solid fill">
            <a:extLst>
              <a:ext uri="{FF2B5EF4-FFF2-40B4-BE49-F238E27FC236}">
                <a16:creationId xmlns:a16="http://schemas.microsoft.com/office/drawing/2014/main" id="{0A85EA99-DAB3-8D99-234F-8243D88EC24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17485" y="4592011"/>
            <a:ext cx="1293336" cy="1293336"/>
          </a:xfrm>
          <a:prstGeom prst="rect">
            <a:avLst/>
          </a:prstGeom>
          <a:effectLst>
            <a:glow rad="63500">
              <a:schemeClr val="accent1">
                <a:satMod val="175000"/>
                <a:alpha val="40000"/>
              </a:schemeClr>
            </a:glow>
          </a:effectLst>
        </p:spPr>
      </p:pic>
      <p:pic>
        <p:nvPicPr>
          <p:cNvPr id="9" name="Graphic 8" descr="Question Mark with solid fill">
            <a:extLst>
              <a:ext uri="{FF2B5EF4-FFF2-40B4-BE49-F238E27FC236}">
                <a16:creationId xmlns:a16="http://schemas.microsoft.com/office/drawing/2014/main" id="{75A9797F-B147-46D5-04F1-145A26D46E7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49071" y="4228870"/>
            <a:ext cx="1293336" cy="1293336"/>
          </a:xfrm>
          <a:prstGeom prst="rect">
            <a:avLst/>
          </a:prstGeom>
          <a:effectLst>
            <a:glow rad="63500">
              <a:schemeClr val="accent1">
                <a:satMod val="175000"/>
                <a:alpha val="40000"/>
              </a:schemeClr>
            </a:glow>
          </a:effectLst>
        </p:spPr>
      </p:pic>
      <p:pic>
        <p:nvPicPr>
          <p:cNvPr id="10" name="Graphic 9" descr="Question Mark with solid fill">
            <a:extLst>
              <a:ext uri="{FF2B5EF4-FFF2-40B4-BE49-F238E27FC236}">
                <a16:creationId xmlns:a16="http://schemas.microsoft.com/office/drawing/2014/main" id="{0094649C-8106-8B97-371B-56FE76A5A95B}"/>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754075" y="1957865"/>
            <a:ext cx="1293336" cy="1293336"/>
          </a:xfrm>
          <a:prstGeom prst="rect">
            <a:avLst/>
          </a:prstGeom>
          <a:effectLst>
            <a:glow rad="63500">
              <a:schemeClr val="accent1">
                <a:satMod val="175000"/>
                <a:alpha val="40000"/>
              </a:schemeClr>
            </a:glow>
          </a:effectLst>
        </p:spPr>
      </p:pic>
      <p:pic>
        <p:nvPicPr>
          <p:cNvPr id="11" name="Graphic 10" descr="Question Mark with solid fill">
            <a:extLst>
              <a:ext uri="{FF2B5EF4-FFF2-40B4-BE49-F238E27FC236}">
                <a16:creationId xmlns:a16="http://schemas.microsoft.com/office/drawing/2014/main" id="{B120BE61-15D2-0ADE-541D-D5868E0A7BF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202157" y="1742042"/>
            <a:ext cx="1293336" cy="1293336"/>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17839062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7C660-99B3-CD6C-AFFE-6601F7EA714E}"/>
              </a:ext>
            </a:extLst>
          </p:cNvPr>
          <p:cNvSpPr>
            <a:spLocks noGrp="1"/>
          </p:cNvSpPr>
          <p:nvPr>
            <p:ph type="title"/>
          </p:nvPr>
        </p:nvSpPr>
        <p:spPr/>
        <p:txBody>
          <a:bodyPr/>
          <a:lstStyle/>
          <a:p>
            <a:r>
              <a:rPr lang="en-US" dirty="0"/>
              <a:t>Additional Links</a:t>
            </a:r>
          </a:p>
        </p:txBody>
      </p:sp>
      <p:sp>
        <p:nvSpPr>
          <p:cNvPr id="3" name="Content Placeholder 2">
            <a:extLst>
              <a:ext uri="{FF2B5EF4-FFF2-40B4-BE49-F238E27FC236}">
                <a16:creationId xmlns:a16="http://schemas.microsoft.com/office/drawing/2014/main" id="{14FFFD66-C96A-A478-B5AE-8CE910656A87}"/>
              </a:ext>
            </a:extLst>
          </p:cNvPr>
          <p:cNvSpPr>
            <a:spLocks noGrp="1"/>
          </p:cNvSpPr>
          <p:nvPr>
            <p:ph idx="1"/>
          </p:nvPr>
        </p:nvSpPr>
        <p:spPr/>
        <p:txBody>
          <a:bodyPr/>
          <a:lstStyle/>
          <a:p>
            <a:pPr marL="0" indent="0">
              <a:buNone/>
            </a:pPr>
            <a:r>
              <a:rPr lang="en-US" dirty="0"/>
              <a:t>GitHub Repo: </a:t>
            </a:r>
            <a:r>
              <a:rPr lang="en-US" dirty="0">
                <a:hlinkClick r:id="rId2"/>
              </a:rPr>
              <a:t>https://github.com/python9160/science-fair-2223</a:t>
            </a:r>
            <a:r>
              <a:rPr lang="en-US" dirty="0"/>
              <a:t> </a:t>
            </a:r>
          </a:p>
          <a:p>
            <a:pPr marL="0" indent="0">
              <a:buNone/>
            </a:pPr>
            <a:r>
              <a:rPr lang="en-US" dirty="0"/>
              <a:t>main.py: </a:t>
            </a:r>
            <a:r>
              <a:rPr lang="en-US" dirty="0">
                <a:hlinkClick r:id="rId3"/>
              </a:rPr>
              <a:t>https://github.com/python9160/science-fair-2223/blob/main/main.py</a:t>
            </a:r>
            <a:r>
              <a:rPr lang="en-US" dirty="0"/>
              <a:t> </a:t>
            </a:r>
          </a:p>
        </p:txBody>
      </p:sp>
    </p:spTree>
    <p:extLst>
      <p:ext uri="{BB962C8B-B14F-4D97-AF65-F5344CB8AC3E}">
        <p14:creationId xmlns:p14="http://schemas.microsoft.com/office/powerpoint/2010/main" val="5372952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4C65C-A586-3B30-C130-23E6A24E1ABD}"/>
              </a:ext>
            </a:extLst>
          </p:cNvPr>
          <p:cNvSpPr>
            <a:spLocks noGrp="1"/>
          </p:cNvSpPr>
          <p:nvPr>
            <p:ph type="title"/>
          </p:nvPr>
        </p:nvSpPr>
        <p:spPr>
          <a:xfrm>
            <a:off x="838200" y="2159250"/>
            <a:ext cx="10515600" cy="2539500"/>
          </a:xfrm>
        </p:spPr>
        <p:txBody>
          <a:bodyPr>
            <a:normAutofit fontScale="90000"/>
          </a:bodyPr>
          <a:lstStyle/>
          <a:p>
            <a:pPr algn="ctr"/>
            <a:r>
              <a:rPr lang="en-US" sz="16600" dirty="0"/>
              <a:t>Thank you</a:t>
            </a:r>
          </a:p>
        </p:txBody>
      </p:sp>
    </p:spTree>
    <p:extLst>
      <p:ext uri="{BB962C8B-B14F-4D97-AF65-F5344CB8AC3E}">
        <p14:creationId xmlns:p14="http://schemas.microsoft.com/office/powerpoint/2010/main" val="31123769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8542B-0486-DDC9-7278-D174BE282F3E}"/>
              </a:ext>
            </a:extLst>
          </p:cNvPr>
          <p:cNvSpPr>
            <a:spLocks noGrp="1"/>
          </p:cNvSpPr>
          <p:nvPr>
            <p:ph type="title"/>
          </p:nvPr>
        </p:nvSpPr>
        <p:spPr/>
        <p:txBody>
          <a:bodyPr/>
          <a:lstStyle/>
          <a:p>
            <a:r>
              <a:rPr lang="en-US" dirty="0"/>
              <a:t>Bibliography</a:t>
            </a:r>
          </a:p>
        </p:txBody>
      </p:sp>
      <p:sp>
        <p:nvSpPr>
          <p:cNvPr id="3" name="Content Placeholder 2">
            <a:extLst>
              <a:ext uri="{FF2B5EF4-FFF2-40B4-BE49-F238E27FC236}">
                <a16:creationId xmlns:a16="http://schemas.microsoft.com/office/drawing/2014/main" id="{6912B35E-4652-9089-50C2-152437D058F4}"/>
              </a:ext>
            </a:extLst>
          </p:cNvPr>
          <p:cNvSpPr>
            <a:spLocks noGrp="1"/>
          </p:cNvSpPr>
          <p:nvPr>
            <p:ph idx="1"/>
          </p:nvPr>
        </p:nvSpPr>
        <p:spPr/>
        <p:txBody>
          <a:bodyPr>
            <a:normAutofit fontScale="70000" lnSpcReduction="20000"/>
          </a:bodyPr>
          <a:lstStyle/>
          <a:p>
            <a:pPr marL="0" indent="0" algn="ctr">
              <a:buNone/>
            </a:pPr>
            <a:r>
              <a:rPr lang="en-US" b="0" i="0" dirty="0">
                <a:effectLst/>
                <a:latin typeface="Times New Roman" panose="02020603050405020304" pitchFamily="18" charset="0"/>
                <a:cs typeface="Times New Roman" panose="02020603050405020304" pitchFamily="18" charset="0"/>
              </a:rPr>
              <a:t>Works Cited</a:t>
            </a:r>
          </a:p>
          <a:p>
            <a:pPr marL="0" indent="0" algn="l">
              <a:buNone/>
            </a:pPr>
            <a:r>
              <a:rPr lang="en-US" b="0" i="0" dirty="0" err="1">
                <a:effectLst/>
                <a:latin typeface="Times New Roman" panose="02020603050405020304" pitchFamily="18" charset="0"/>
                <a:cs typeface="Times New Roman" panose="02020603050405020304" pitchFamily="18" charset="0"/>
              </a:rPr>
              <a:t>Belwariar</a:t>
            </a:r>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Rachit</a:t>
            </a:r>
            <a:r>
              <a:rPr lang="en-US" b="0" i="0" dirty="0">
                <a:effectLst/>
                <a:latin typeface="Times New Roman" panose="02020603050405020304" pitchFamily="18" charset="0"/>
                <a:cs typeface="Times New Roman" panose="02020603050405020304" pitchFamily="18" charset="0"/>
              </a:rPr>
              <a:t>. "A* Search Algorithm." GeeksforGeeks, Sandeep Jain, 30 May 2022, www.geeksforgeeks.org/a-search-algorithm/. 	Accessed 7 Feb. 2023.</a:t>
            </a:r>
          </a:p>
          <a:p>
            <a:pPr marL="0" indent="0" algn="l">
              <a:buNone/>
            </a:pPr>
            <a:r>
              <a:rPr lang="en-US" b="0" i="0" dirty="0">
                <a:effectLst/>
                <a:latin typeface="Times New Roman" panose="02020603050405020304" pitchFamily="18" charset="0"/>
                <a:cs typeface="Times New Roman" panose="02020603050405020304" pitchFamily="18" charset="0"/>
              </a:rPr>
              <a:t>Depth First Search or DFS for a Graph. Sandeep Jain, 26 Dec. 2022, www.geeksforgeeks.org/depth-first-search-or-dfs-for-a-graph/.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a:t>
            </a:r>
            <a:r>
              <a:rPr lang="en-US" b="0" i="0" dirty="0" err="1">
                <a:effectLst/>
                <a:latin typeface="Times New Roman" panose="02020603050405020304" pitchFamily="18" charset="0"/>
                <a:cs typeface="Times New Roman" panose="02020603050405020304" pitchFamily="18" charset="0"/>
              </a:rPr>
              <a:t>Divyanshu</a:t>
            </a:r>
            <a:r>
              <a:rPr lang="en-US" b="0" i="0" dirty="0">
                <a:effectLst/>
                <a:latin typeface="Times New Roman" panose="02020603050405020304" pitchFamily="18" charset="0"/>
                <a:cs typeface="Times New Roman" panose="02020603050405020304" pitchFamily="18" charset="0"/>
              </a:rPr>
              <a:t> Mehta. "Dijkstra's Shortest Path Algorithm | Greedy Algo-7." Edited by Pranav Singh </a:t>
            </a:r>
            <a:r>
              <a:rPr lang="en-US" b="0" i="0" dirty="0" err="1">
                <a:effectLst/>
                <a:latin typeface="Times New Roman" panose="02020603050405020304" pitchFamily="18" charset="0"/>
                <a:cs typeface="Times New Roman" panose="02020603050405020304" pitchFamily="18" charset="0"/>
              </a:rPr>
              <a:t>Sambyal</a:t>
            </a:r>
            <a:r>
              <a:rPr lang="en-US" b="0" i="0" dirty="0">
                <a:effectLst/>
                <a:latin typeface="Times New Roman" panose="02020603050405020304" pitchFamily="18" charset="0"/>
                <a:cs typeface="Times New Roman" panose="02020603050405020304" pitchFamily="18" charset="0"/>
              </a:rPr>
              <a:t>. 	GeeksforGeeks, Sandeep Jain, 27 Jan. 2023, www.geeksforgeeks.org/dijkstras-shortest-path-algorithm-greedy-algo-7/.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and Neelam Pandey. "Iterative Deepening Search(IDS) or Iterative Deepening Depth First Search(IDDFS)." 	GeeksforGeeks, Sandeep Jain, 26 July 2022, www.geeksforgeeks.org/iterative-deepening-searchids-iterative-deepening-	depth-first-</a:t>
            </a:r>
            <a:r>
              <a:rPr lang="en-US" b="0" i="0" dirty="0" err="1">
                <a:effectLst/>
                <a:latin typeface="Times New Roman" panose="02020603050405020304" pitchFamily="18" charset="0"/>
                <a:cs typeface="Times New Roman" panose="02020603050405020304" pitchFamily="18" charset="0"/>
              </a:rPr>
              <a:t>searchiddfs</a:t>
            </a:r>
            <a:r>
              <a:rPr lang="en-US" b="0" i="0" dirty="0">
                <a:effectLst/>
                <a:latin typeface="Times New Roman" panose="02020603050405020304" pitchFamily="18" charset="0"/>
                <a:cs typeface="Times New Roman" panose="02020603050405020304" pitchFamily="18" charset="0"/>
              </a:rPr>
              <a:t>/. Accessed 7 Feb. 2023.</a:t>
            </a:r>
          </a:p>
          <a:p>
            <a:pPr marL="0" indent="0" algn="l">
              <a:buNone/>
            </a:pPr>
            <a:r>
              <a:rPr lang="en-US" b="0" i="0" dirty="0">
                <a:effectLst/>
                <a:latin typeface="Times New Roman" panose="02020603050405020304" pitchFamily="18" charset="0"/>
                <a:cs typeface="Times New Roman" panose="02020603050405020304" pitchFamily="18" charset="0"/>
              </a:rPr>
              <a:t>GeeksforGeeks, et al. "Breadth First Search or BFS for a Graph." GeeksforGeeks, Sandeep Jain, 19 Jan. 2023, 	www.geeksforgeeks.org/breadth-first-search-or-bfs-for-a-graph/. Accessed 7 Feb. 2023.</a:t>
            </a:r>
          </a:p>
          <a:p>
            <a:pPr marL="0" indent="0" algn="l">
              <a:buNone/>
            </a:pPr>
            <a:r>
              <a:rPr lang="en-US" b="0" i="0" dirty="0">
                <a:effectLst/>
                <a:latin typeface="Times New Roman" panose="02020603050405020304" pitchFamily="18" charset="0"/>
                <a:cs typeface="Times New Roman" panose="02020603050405020304" pitchFamily="18" charset="0"/>
              </a:rPr>
              <a:t>Kumar, Atul. "Bidirectional Search." GeeksforGeeks, Sandeep Jain, www.geeksforgeeks.org/bidirectional-search/.</a:t>
            </a:r>
          </a:p>
          <a:p>
            <a:pPr marL="0" indent="0" algn="l">
              <a:buNone/>
            </a:pPr>
            <a:r>
              <a:rPr lang="en-US" b="0" i="0" dirty="0" err="1">
                <a:effectLst/>
                <a:latin typeface="Times New Roman" panose="02020603050405020304" pitchFamily="18" charset="0"/>
                <a:cs typeface="Times New Roman" panose="02020603050405020304" pitchFamily="18" charset="0"/>
              </a:rPr>
              <a:t>PratikBasu</a:t>
            </a:r>
            <a:r>
              <a:rPr lang="en-US" b="0" i="0" dirty="0">
                <a:effectLst/>
                <a:latin typeface="Times New Roman" panose="02020603050405020304" pitchFamily="18" charset="0"/>
                <a:cs typeface="Times New Roman" panose="02020603050405020304" pitchFamily="18" charset="0"/>
              </a:rPr>
              <a:t>. "Introduction to Ant Colony Optimization." GeeksforGeeks, Sandeep Jain, 17 May 2020, 	www.geeksforgeeks.org/introduction-to-ant-colony-optimization/. Accessed 7 Feb. 2023.</a:t>
            </a:r>
          </a:p>
          <a:p>
            <a:pPr marL="0" indent="0" algn="l">
              <a:buNone/>
            </a:pPr>
            <a:r>
              <a:rPr lang="en-US" b="0" i="0" dirty="0">
                <a:effectLst/>
                <a:latin typeface="Times New Roman" panose="02020603050405020304" pitchFamily="18" charset="0"/>
                <a:cs typeface="Times New Roman" panose="02020603050405020304" pitchFamily="18" charset="0"/>
              </a:rPr>
              <a:t>Programiz. "Greedy Algorithm." Programiz, edited by Ranjit Bhatta, www.programiz.com/dsa/greedy-algorithm. Accessed 7 Feb. 	2023.</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72784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5B00A-74B1-54D2-AABF-895EC10AFEAB}"/>
              </a:ext>
            </a:extLst>
          </p:cNvPr>
          <p:cNvSpPr>
            <a:spLocks noGrp="1"/>
          </p:cNvSpPr>
          <p:nvPr>
            <p:ph type="title"/>
          </p:nvPr>
        </p:nvSpPr>
        <p:spPr/>
        <p:txBody>
          <a:bodyPr>
            <a:normAutofit/>
          </a:bodyPr>
          <a:lstStyle/>
          <a:p>
            <a:r>
              <a:rPr lang="en-US" sz="2800" dirty="0"/>
              <a:t>Why The researcher chose this project &amp; Benefits</a:t>
            </a:r>
          </a:p>
        </p:txBody>
      </p:sp>
      <p:sp>
        <p:nvSpPr>
          <p:cNvPr id="3" name="Content Placeholder 2">
            <a:extLst>
              <a:ext uri="{FF2B5EF4-FFF2-40B4-BE49-F238E27FC236}">
                <a16:creationId xmlns:a16="http://schemas.microsoft.com/office/drawing/2014/main" id="{7B5CBE1B-CE90-0ACC-E79F-DF0B09B023C6}"/>
              </a:ext>
            </a:extLst>
          </p:cNvPr>
          <p:cNvSpPr>
            <a:spLocks noGrp="1"/>
          </p:cNvSpPr>
          <p:nvPr>
            <p:ph idx="1"/>
          </p:nvPr>
        </p:nvSpPr>
        <p:spPr/>
        <p:txBody>
          <a:bodyPr>
            <a:normAutofit/>
          </a:bodyPr>
          <a:lstStyle/>
          <a:p>
            <a:pPr marL="0" indent="0">
              <a:buNone/>
            </a:pPr>
            <a:r>
              <a:rPr lang="en-US" dirty="0"/>
              <a:t>The researcher chose this project due to his interest in computer science. He has been coding since he was 8, and finding out about how GPS’s work simply amazed him. This project will benefit many people, as many people use a wide variety of GPSs to commute from place to place, such as to work. Improvement to these algorithms will help everyone.</a:t>
            </a:r>
          </a:p>
        </p:txBody>
      </p:sp>
    </p:spTree>
    <p:extLst>
      <p:ext uri="{BB962C8B-B14F-4D97-AF65-F5344CB8AC3E}">
        <p14:creationId xmlns:p14="http://schemas.microsoft.com/office/powerpoint/2010/main" val="3092488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4022D-342A-C771-D811-CF602DFFEB8F}"/>
              </a:ext>
            </a:extLst>
          </p:cNvPr>
          <p:cNvSpPr>
            <a:spLocks noGrp="1"/>
          </p:cNvSpPr>
          <p:nvPr>
            <p:ph type="title"/>
          </p:nvPr>
        </p:nvSpPr>
        <p:spPr/>
        <p:txBody>
          <a:bodyPr/>
          <a:lstStyle/>
          <a:p>
            <a:r>
              <a:rPr lang="en-US" dirty="0"/>
              <a:t>Background Information </a:t>
            </a:r>
            <a:r>
              <a:rPr lang="en-US" sz="2800" dirty="0">
                <a:solidFill>
                  <a:schemeClr val="bg1">
                    <a:lumMod val="65000"/>
                    <a:lumOff val="35000"/>
                  </a:schemeClr>
                </a:solidFill>
              </a:rPr>
              <a:t>(TERMS)</a:t>
            </a:r>
            <a:endParaRPr lang="en-US" dirty="0">
              <a:solidFill>
                <a:schemeClr val="bg1">
                  <a:lumMod val="65000"/>
                  <a:lumOff val="35000"/>
                </a:schemeClr>
              </a:solidFill>
            </a:endParaRPr>
          </a:p>
        </p:txBody>
      </p:sp>
      <p:sp>
        <p:nvSpPr>
          <p:cNvPr id="3" name="Content Placeholder 2">
            <a:extLst>
              <a:ext uri="{FF2B5EF4-FFF2-40B4-BE49-F238E27FC236}">
                <a16:creationId xmlns:a16="http://schemas.microsoft.com/office/drawing/2014/main" id="{2709F7C4-806F-5672-1A08-B816BEB53A71}"/>
              </a:ext>
            </a:extLst>
          </p:cNvPr>
          <p:cNvSpPr>
            <a:spLocks noGrp="1"/>
          </p:cNvSpPr>
          <p:nvPr>
            <p:ph idx="1"/>
          </p:nvPr>
        </p:nvSpPr>
        <p:spPr/>
        <p:txBody>
          <a:bodyPr>
            <a:noAutofit/>
          </a:bodyPr>
          <a:lstStyle/>
          <a:p>
            <a:pPr marL="0" indent="0">
              <a:buNone/>
            </a:pPr>
            <a:r>
              <a:rPr lang="en-US" sz="1600" b="1" dirty="0"/>
              <a:t>Algorithm</a:t>
            </a:r>
            <a:r>
              <a:rPr lang="en-US" sz="1600" dirty="0"/>
              <a:t>: </a:t>
            </a:r>
            <a:r>
              <a:rPr lang="en-US" sz="1600" dirty="0">
                <a:solidFill>
                  <a:schemeClr val="bg1">
                    <a:lumMod val="65000"/>
                    <a:lumOff val="35000"/>
                  </a:schemeClr>
                </a:solidFill>
              </a:rPr>
              <a:t>A process or set of rules to be followed in calculations or other problem-solving operations, especially by a computer.</a:t>
            </a:r>
          </a:p>
          <a:p>
            <a:pPr marL="0" indent="0">
              <a:buNone/>
            </a:pPr>
            <a:r>
              <a:rPr lang="en-US" sz="1600" b="1" dirty="0"/>
              <a:t>Python</a:t>
            </a:r>
            <a:r>
              <a:rPr lang="en-US" sz="1600" dirty="0"/>
              <a:t>: </a:t>
            </a:r>
            <a:r>
              <a:rPr lang="en-US" sz="1600" dirty="0">
                <a:solidFill>
                  <a:schemeClr val="bg1">
                    <a:lumMod val="65000"/>
                    <a:lumOff val="35000"/>
                  </a:schemeClr>
                </a:solidFill>
              </a:rPr>
              <a:t>an interpreted, object-oriented, high-level programming language with dynamic semantics</a:t>
            </a:r>
          </a:p>
          <a:p>
            <a:pPr marL="0" indent="0">
              <a:buNone/>
            </a:pPr>
            <a:r>
              <a:rPr lang="en-US" sz="1600" b="1" dirty="0"/>
              <a:t>Algorithmic Complexity</a:t>
            </a:r>
            <a:r>
              <a:rPr lang="en-US" sz="1600" dirty="0"/>
              <a:t>: </a:t>
            </a:r>
            <a:r>
              <a:rPr lang="en-US" sz="1600" dirty="0">
                <a:solidFill>
                  <a:schemeClr val="bg1">
                    <a:lumMod val="65000"/>
                    <a:lumOff val="35000"/>
                  </a:schemeClr>
                </a:solidFill>
              </a:rPr>
              <a:t>a measure of how long an algorithm would take to complete given an input of size n</a:t>
            </a:r>
          </a:p>
          <a:p>
            <a:pPr marL="0" indent="0">
              <a:buNone/>
            </a:pPr>
            <a:r>
              <a:rPr lang="en-US" sz="1600" b="1" dirty="0"/>
              <a:t>Graph (graph theory)</a:t>
            </a:r>
            <a:r>
              <a:rPr lang="en-US" sz="1600" dirty="0"/>
              <a:t>: </a:t>
            </a:r>
            <a:r>
              <a:rPr lang="en-US" sz="1600" dirty="0">
                <a:solidFill>
                  <a:schemeClr val="bg1">
                    <a:lumMod val="65000"/>
                    <a:lumOff val="35000"/>
                  </a:schemeClr>
                </a:solidFill>
              </a:rPr>
              <a:t>models pairwise relations between objects/nodes. Graphs consist of vertices which are connected by edges.</a:t>
            </a:r>
          </a:p>
          <a:p>
            <a:pPr marL="0" indent="0">
              <a:buNone/>
            </a:pPr>
            <a:r>
              <a:rPr lang="en-US" sz="1600" b="1" dirty="0"/>
              <a:t>Graph Traversal</a:t>
            </a:r>
            <a:r>
              <a:rPr lang="en-US" sz="1600" dirty="0"/>
              <a:t>: </a:t>
            </a:r>
            <a:r>
              <a:rPr lang="en-US" sz="1600" dirty="0">
                <a:solidFill>
                  <a:schemeClr val="bg1">
                    <a:lumMod val="65000"/>
                    <a:lumOff val="35000"/>
                  </a:schemeClr>
                </a:solidFill>
              </a:rPr>
              <a:t>process of visiting (or checking) each vertex in a graph</a:t>
            </a:r>
          </a:p>
          <a:p>
            <a:pPr marL="0" indent="0">
              <a:buNone/>
            </a:pPr>
            <a:r>
              <a:rPr lang="en-US" sz="1600" b="1" dirty="0"/>
              <a:t>Leaf node</a:t>
            </a:r>
            <a:r>
              <a:rPr lang="en-US" sz="1600" dirty="0"/>
              <a:t>: </a:t>
            </a:r>
            <a:r>
              <a:rPr lang="en-US" sz="1600" dirty="0">
                <a:solidFill>
                  <a:schemeClr val="bg1">
                    <a:lumMod val="65000"/>
                    <a:lumOff val="35000"/>
                  </a:schemeClr>
                </a:solidFill>
              </a:rPr>
              <a:t>node with no children/successors</a:t>
            </a:r>
          </a:p>
          <a:p>
            <a:pPr marL="0" indent="0">
              <a:buNone/>
            </a:pPr>
            <a:r>
              <a:rPr lang="en-US" sz="1600" b="1" dirty="0"/>
              <a:t>A*</a:t>
            </a:r>
            <a:r>
              <a:rPr lang="en-US" sz="1600" dirty="0"/>
              <a:t>: </a:t>
            </a:r>
            <a:r>
              <a:rPr lang="en-US" sz="1600" dirty="0">
                <a:solidFill>
                  <a:schemeClr val="bg1">
                    <a:lumMod val="65000"/>
                    <a:lumOff val="35000"/>
                  </a:schemeClr>
                </a:solidFill>
              </a:rPr>
              <a:t>the “gold standard” of shortest path finding. Used by Google Maps to find routes.</a:t>
            </a:r>
          </a:p>
          <a:p>
            <a:pPr marL="0" indent="0">
              <a:buNone/>
            </a:pPr>
            <a:r>
              <a:rPr lang="en-US" sz="1600" b="1" dirty="0"/>
              <a:t>Big O Notation</a:t>
            </a:r>
            <a:r>
              <a:rPr lang="en-US" sz="1600" dirty="0"/>
              <a:t>: </a:t>
            </a:r>
            <a:r>
              <a:rPr lang="en-US" sz="1600" dirty="0">
                <a:solidFill>
                  <a:schemeClr val="bg1">
                    <a:lumMod val="65000"/>
                    <a:lumOff val="35000"/>
                  </a:schemeClr>
                </a:solidFill>
              </a:rPr>
              <a:t>notation used for complexity which drops all coefficients</a:t>
            </a:r>
          </a:p>
          <a:p>
            <a:pPr marL="0" indent="0">
              <a:buNone/>
            </a:pPr>
            <a:r>
              <a:rPr lang="en-US" sz="1600" b="1" dirty="0"/>
              <a:t>Informed/Uninformed Search</a:t>
            </a:r>
            <a:r>
              <a:rPr lang="en-US" sz="1600" dirty="0"/>
              <a:t>: </a:t>
            </a:r>
            <a:r>
              <a:rPr lang="en-US" sz="1600" dirty="0">
                <a:solidFill>
                  <a:schemeClr val="bg1">
                    <a:lumMod val="65000"/>
                    <a:lumOff val="35000"/>
                  </a:schemeClr>
                </a:solidFill>
              </a:rPr>
              <a:t>Algorithm which does/doesn’t use a heuristic.</a:t>
            </a:r>
          </a:p>
          <a:p>
            <a:pPr marL="0" indent="0">
              <a:buNone/>
            </a:pPr>
            <a:r>
              <a:rPr lang="en-US" sz="1600" b="1" dirty="0">
                <a:solidFill>
                  <a:schemeClr val="tx1">
                    <a:lumMod val="75000"/>
                  </a:schemeClr>
                </a:solidFill>
              </a:rPr>
              <a:t>Heuristic:</a:t>
            </a:r>
            <a:r>
              <a:rPr lang="en-US" sz="1600" dirty="0">
                <a:solidFill>
                  <a:schemeClr val="tx1">
                    <a:lumMod val="75000"/>
                  </a:schemeClr>
                </a:solidFill>
              </a:rPr>
              <a:t> </a:t>
            </a:r>
            <a:r>
              <a:rPr lang="en-US" sz="1600" dirty="0">
                <a:solidFill>
                  <a:schemeClr val="bg1">
                    <a:lumMod val="65000"/>
                    <a:lumOff val="35000"/>
                  </a:schemeClr>
                </a:solidFill>
              </a:rPr>
              <a:t>Technique designed for solving a problem more quickly when classic methods are invalid/too slow</a:t>
            </a:r>
            <a:endParaRPr lang="en-US" sz="1600" b="1" dirty="0">
              <a:solidFill>
                <a:schemeClr val="bg1">
                  <a:lumMod val="65000"/>
                  <a:lumOff val="35000"/>
                </a:schemeClr>
              </a:solidFill>
            </a:endParaRPr>
          </a:p>
        </p:txBody>
      </p:sp>
    </p:spTree>
    <p:extLst>
      <p:ext uri="{BB962C8B-B14F-4D97-AF65-F5344CB8AC3E}">
        <p14:creationId xmlns:p14="http://schemas.microsoft.com/office/powerpoint/2010/main" val="2556453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2F51B-0DCE-A035-BEE9-2D22994FA4C4}"/>
              </a:ext>
            </a:extLst>
          </p:cNvPr>
          <p:cNvSpPr>
            <a:spLocks noGrp="1"/>
          </p:cNvSpPr>
          <p:nvPr>
            <p:ph type="title"/>
          </p:nvPr>
        </p:nvSpPr>
        <p:spPr/>
        <p:txBody>
          <a:bodyPr/>
          <a:lstStyle/>
          <a:p>
            <a:r>
              <a:rPr lang="en-US" dirty="0"/>
              <a:t>Background Information </a:t>
            </a:r>
            <a:r>
              <a:rPr lang="en-US" sz="2800" dirty="0">
                <a:solidFill>
                  <a:schemeClr val="bg1">
                    <a:lumMod val="65000"/>
                    <a:lumOff val="35000"/>
                  </a:schemeClr>
                </a:solidFill>
              </a:rPr>
              <a:t>(Algorithms)</a:t>
            </a:r>
            <a:endParaRPr lang="en-US" dirty="0"/>
          </a:p>
        </p:txBody>
      </p:sp>
      <p:sp>
        <p:nvSpPr>
          <p:cNvPr id="3" name="Content Placeholder 2">
            <a:extLst>
              <a:ext uri="{FF2B5EF4-FFF2-40B4-BE49-F238E27FC236}">
                <a16:creationId xmlns:a16="http://schemas.microsoft.com/office/drawing/2014/main" id="{A4EF3AA6-0DAB-60DE-7666-5282C3C5D6AB}"/>
              </a:ext>
            </a:extLst>
          </p:cNvPr>
          <p:cNvSpPr>
            <a:spLocks noGrp="1"/>
          </p:cNvSpPr>
          <p:nvPr>
            <p:ph idx="1"/>
          </p:nvPr>
        </p:nvSpPr>
        <p:spPr>
          <a:xfrm>
            <a:off x="685800" y="2194560"/>
            <a:ext cx="5410200" cy="4024125"/>
          </a:xfrm>
        </p:spPr>
        <p:txBody>
          <a:bodyPr/>
          <a:lstStyle/>
          <a:p>
            <a:pPr marL="0" indent="0">
              <a:buNone/>
            </a:pPr>
            <a:r>
              <a:rPr lang="en-US" dirty="0"/>
              <a:t>Algorithms used:</a:t>
            </a:r>
          </a:p>
          <a:p>
            <a:r>
              <a:rPr lang="en-US" dirty="0"/>
              <a:t>A*</a:t>
            </a:r>
          </a:p>
          <a:p>
            <a:r>
              <a:rPr lang="en-US" dirty="0"/>
              <a:t>Bidirectional</a:t>
            </a:r>
          </a:p>
          <a:p>
            <a:r>
              <a:rPr lang="en-US" dirty="0"/>
              <a:t>BFS</a:t>
            </a:r>
          </a:p>
          <a:p>
            <a:r>
              <a:rPr lang="en-US" dirty="0"/>
              <a:t>Dijkstra’s</a:t>
            </a:r>
          </a:p>
          <a:p>
            <a:r>
              <a:rPr lang="en-US" dirty="0"/>
              <a:t>DFS</a:t>
            </a:r>
          </a:p>
          <a:p>
            <a:r>
              <a:rPr lang="en-US" dirty="0"/>
              <a:t>Greedy Best-First Search</a:t>
            </a:r>
          </a:p>
          <a:p>
            <a:r>
              <a:rPr lang="en-US" dirty="0">
                <a:solidFill>
                  <a:schemeClr val="bg1">
                    <a:lumMod val="65000"/>
                    <a:lumOff val="35000"/>
                  </a:schemeClr>
                </a:solidFill>
              </a:rPr>
              <a:t>Ant Colony Optimization (removed)</a:t>
            </a:r>
          </a:p>
          <a:p>
            <a:r>
              <a:rPr lang="en-US" dirty="0">
                <a:solidFill>
                  <a:schemeClr val="bg1">
                    <a:lumMod val="65000"/>
                    <a:lumOff val="35000"/>
                  </a:schemeClr>
                </a:solidFill>
              </a:rPr>
              <a:t>IDA* (removed)</a:t>
            </a:r>
          </a:p>
        </p:txBody>
      </p:sp>
      <p:sp>
        <p:nvSpPr>
          <p:cNvPr id="4" name="Content Placeholder 2">
            <a:extLst>
              <a:ext uri="{FF2B5EF4-FFF2-40B4-BE49-F238E27FC236}">
                <a16:creationId xmlns:a16="http://schemas.microsoft.com/office/drawing/2014/main" id="{901E81B3-1B92-B731-6FEB-B1D61C37EEF4}"/>
              </a:ext>
            </a:extLst>
          </p:cNvPr>
          <p:cNvSpPr txBox="1">
            <a:spLocks/>
          </p:cNvSpPr>
          <p:nvPr/>
        </p:nvSpPr>
        <p:spPr>
          <a:xfrm>
            <a:off x="6096000" y="2194560"/>
            <a:ext cx="5410200" cy="402412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r>
              <a:rPr lang="en-US" dirty="0">
                <a:solidFill>
                  <a:schemeClr val="bg1">
                    <a:lumMod val="65000"/>
                    <a:lumOff val="35000"/>
                  </a:schemeClr>
                </a:solidFill>
              </a:rPr>
              <a:t>Ant Colony Optimization and IDA* were removed.</a:t>
            </a:r>
          </a:p>
          <a:p>
            <a:r>
              <a:rPr lang="en-US" dirty="0">
                <a:solidFill>
                  <a:schemeClr val="bg1">
                    <a:lumMod val="65000"/>
                    <a:lumOff val="35000"/>
                  </a:schemeClr>
                </a:solidFill>
              </a:rPr>
              <a:t>Ant Colony Optimization couldn’t find a correct path.</a:t>
            </a:r>
          </a:p>
          <a:p>
            <a:r>
              <a:rPr lang="en-US" dirty="0">
                <a:solidFill>
                  <a:schemeClr val="bg1">
                    <a:lumMod val="65000"/>
                    <a:lumOff val="35000"/>
                  </a:schemeClr>
                </a:solidFill>
              </a:rPr>
              <a:t>IDA* used recursion. </a:t>
            </a:r>
          </a:p>
          <a:p>
            <a:pPr marL="0" indent="0">
              <a:buNone/>
            </a:pPr>
            <a:r>
              <a:rPr lang="en-US" dirty="0">
                <a:solidFill>
                  <a:schemeClr val="bg1">
                    <a:lumMod val="65000"/>
                    <a:lumOff val="35000"/>
                  </a:schemeClr>
                </a:solidFill>
              </a:rPr>
              <a:t>In Python, the max recursion limit is 1000 (for a good reason). When the graph has almost that number or above, Python crashes. (This is to prevent Python from using up infinite RAM).</a:t>
            </a:r>
          </a:p>
        </p:txBody>
      </p:sp>
    </p:spTree>
    <p:extLst>
      <p:ext uri="{BB962C8B-B14F-4D97-AF65-F5344CB8AC3E}">
        <p14:creationId xmlns:p14="http://schemas.microsoft.com/office/powerpoint/2010/main" val="41800743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A1799-0991-52B1-8DFD-3BE914AAF8E4}"/>
              </a:ext>
            </a:extLst>
          </p:cNvPr>
          <p:cNvSpPr>
            <a:spLocks noGrp="1"/>
          </p:cNvSpPr>
          <p:nvPr>
            <p:ph type="title"/>
          </p:nvPr>
        </p:nvSpPr>
        <p:spPr/>
        <p:txBody>
          <a:bodyPr/>
          <a:lstStyle/>
          <a:p>
            <a:r>
              <a:rPr lang="en-US" dirty="0"/>
              <a:t>Background Information </a:t>
            </a:r>
            <a:r>
              <a:rPr lang="en-US" sz="2800" dirty="0">
                <a:solidFill>
                  <a:schemeClr val="bg1">
                    <a:lumMod val="65000"/>
                    <a:lumOff val="35000"/>
                  </a:schemeClr>
                </a:solidFill>
              </a:rPr>
              <a:t>(TERMS)</a:t>
            </a:r>
            <a:endParaRPr lang="en-US" dirty="0"/>
          </a:p>
        </p:txBody>
      </p:sp>
      <p:sp>
        <p:nvSpPr>
          <p:cNvPr id="3" name="Content Placeholder 2">
            <a:extLst>
              <a:ext uri="{FF2B5EF4-FFF2-40B4-BE49-F238E27FC236}">
                <a16:creationId xmlns:a16="http://schemas.microsoft.com/office/drawing/2014/main" id="{35323E1A-B58C-75CD-5A54-E3007E7C1A67}"/>
              </a:ext>
            </a:extLst>
          </p:cNvPr>
          <p:cNvSpPr>
            <a:spLocks noGrp="1"/>
          </p:cNvSpPr>
          <p:nvPr>
            <p:ph idx="1"/>
          </p:nvPr>
        </p:nvSpPr>
        <p:spPr/>
        <p:txBody>
          <a:bodyPr>
            <a:normAutofit/>
          </a:bodyPr>
          <a:lstStyle/>
          <a:p>
            <a:pPr marL="0" indent="0">
              <a:buNone/>
            </a:pPr>
            <a:r>
              <a:rPr lang="en-US" b="1" dirty="0"/>
              <a:t>Depth-First Search (DFS, recursive)</a:t>
            </a:r>
            <a:r>
              <a:rPr lang="en-US" dirty="0"/>
              <a:t>:</a:t>
            </a:r>
          </a:p>
          <a:p>
            <a:pPr marL="0" indent="0">
              <a:buNone/>
            </a:pPr>
            <a:r>
              <a:rPr lang="en-US" dirty="0"/>
              <a:t>Starts at node N, go up 1 level if it’s a leaf node. Then run DFS on all the child nodes. This causes DFS to go all the way to the bottom of the tree before going to the next sibling.</a:t>
            </a:r>
          </a:p>
          <a:p>
            <a:pPr marL="0" indent="0">
              <a:buNone/>
            </a:pPr>
            <a:endParaRPr lang="en-US" dirty="0"/>
          </a:p>
          <a:p>
            <a:pPr marL="0" indent="0">
              <a:buNone/>
            </a:pPr>
            <a:r>
              <a:rPr lang="en-US" b="1" dirty="0"/>
              <a:t>Breadth-First Search (BFS)</a:t>
            </a:r>
            <a:r>
              <a:rPr lang="en-US" dirty="0"/>
              <a:t>:</a:t>
            </a:r>
          </a:p>
          <a:p>
            <a:pPr marL="0" indent="0">
              <a:buNone/>
            </a:pPr>
            <a:r>
              <a:rPr lang="en-US" dirty="0"/>
              <a:t>Create a queue that has the source node. Pop the first node from the queue and add its successors into the queue. Repeat while destination isn’t found, or queue still has elements. This causes BFS to finish the first layer before going onto the next layer in a tree.</a:t>
            </a:r>
          </a:p>
        </p:txBody>
      </p:sp>
    </p:spTree>
    <p:extLst>
      <p:ext uri="{BB962C8B-B14F-4D97-AF65-F5344CB8AC3E}">
        <p14:creationId xmlns:p14="http://schemas.microsoft.com/office/powerpoint/2010/main" val="3049563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1120F6-C28C-7B57-FB8E-C7DC5A55F01B}"/>
              </a:ext>
            </a:extLst>
          </p:cNvPr>
          <p:cNvSpPr>
            <a:spLocks noGrp="1"/>
          </p:cNvSpPr>
          <p:nvPr>
            <p:ph type="title"/>
          </p:nvPr>
        </p:nvSpPr>
        <p:spPr/>
        <p:txBody>
          <a:bodyPr/>
          <a:lstStyle/>
          <a:p>
            <a:r>
              <a:rPr lang="en-US" dirty="0"/>
              <a:t>Background Information </a:t>
            </a:r>
            <a:r>
              <a:rPr lang="en-US" sz="2800" dirty="0">
                <a:solidFill>
                  <a:schemeClr val="bg1">
                    <a:lumMod val="65000"/>
                    <a:lumOff val="35000"/>
                  </a:schemeClr>
                </a:solidFill>
              </a:rPr>
              <a:t>(Variables)</a:t>
            </a:r>
          </a:p>
        </p:txBody>
      </p:sp>
      <p:sp>
        <p:nvSpPr>
          <p:cNvPr id="3" name="Content Placeholder 2">
            <a:extLst>
              <a:ext uri="{FF2B5EF4-FFF2-40B4-BE49-F238E27FC236}">
                <a16:creationId xmlns:a16="http://schemas.microsoft.com/office/drawing/2014/main" id="{3262D082-650C-75E1-806A-B688E7CA6709}"/>
              </a:ext>
            </a:extLst>
          </p:cNvPr>
          <p:cNvSpPr>
            <a:spLocks noGrp="1"/>
          </p:cNvSpPr>
          <p:nvPr>
            <p:ph idx="1"/>
          </p:nvPr>
        </p:nvSpPr>
        <p:spPr/>
        <p:txBody>
          <a:bodyPr/>
          <a:lstStyle/>
          <a:p>
            <a:pPr marL="0" indent="0">
              <a:buNone/>
            </a:pPr>
            <a:r>
              <a:rPr lang="en-US" dirty="0"/>
              <a:t>Variables:</a:t>
            </a:r>
          </a:p>
          <a:p>
            <a:pPr marL="0" indent="0">
              <a:buNone/>
            </a:pPr>
            <a:endParaRPr lang="en-US" dirty="0"/>
          </a:p>
          <a:p>
            <a:pPr>
              <a:buClr>
                <a:schemeClr val="bg1"/>
              </a:buClr>
              <a:buSzPct val="150000"/>
            </a:pPr>
            <a:r>
              <a:rPr lang="en-US" dirty="0"/>
              <a:t>Independent:</a:t>
            </a:r>
          </a:p>
          <a:p>
            <a:pPr lvl="1">
              <a:buClr>
                <a:schemeClr val="bg1"/>
              </a:buClr>
              <a:buSzPct val="150000"/>
            </a:pPr>
            <a:r>
              <a:rPr lang="en-US" dirty="0"/>
              <a:t>Sorting Algorithm</a:t>
            </a:r>
          </a:p>
          <a:p>
            <a:pPr>
              <a:buClr>
                <a:schemeClr val="bg1"/>
              </a:buClr>
              <a:buSzPct val="150000"/>
            </a:pPr>
            <a:r>
              <a:rPr lang="en-US" dirty="0"/>
              <a:t>Dependent:</a:t>
            </a:r>
          </a:p>
          <a:p>
            <a:pPr lvl="1">
              <a:buClr>
                <a:schemeClr val="bg1"/>
              </a:buClr>
              <a:buSzPct val="150000"/>
            </a:pPr>
            <a:r>
              <a:rPr lang="en-US" dirty="0"/>
              <a:t>Time taken</a:t>
            </a:r>
          </a:p>
          <a:p>
            <a:pPr lvl="1">
              <a:buClr>
                <a:schemeClr val="bg1"/>
              </a:buClr>
              <a:buSzPct val="150000"/>
            </a:pPr>
            <a:r>
              <a:rPr lang="en-US" dirty="0"/>
              <a:t>Cost of the path</a:t>
            </a:r>
          </a:p>
          <a:p>
            <a:pPr>
              <a:buClr>
                <a:schemeClr val="bg1"/>
              </a:buClr>
              <a:buSzPct val="150000"/>
            </a:pPr>
            <a:r>
              <a:rPr lang="en-US" dirty="0"/>
              <a:t>Constants:</a:t>
            </a:r>
            <a:endParaRPr lang="en-US" dirty="0">
              <a:highlight>
                <a:srgbClr val="FFFF00"/>
              </a:highlight>
            </a:endParaRPr>
          </a:p>
          <a:p>
            <a:pPr lvl="1">
              <a:buClr>
                <a:schemeClr val="bg1"/>
              </a:buClr>
              <a:buSzPct val="150000"/>
            </a:pPr>
            <a:r>
              <a:rPr lang="en-US" dirty="0"/>
              <a:t>Graph used for each trial.</a:t>
            </a:r>
          </a:p>
        </p:txBody>
      </p:sp>
      <p:pic>
        <p:nvPicPr>
          <p:cNvPr id="6" name="Graphic 5" descr="Cmd Terminal with solid fill">
            <a:extLst>
              <a:ext uri="{FF2B5EF4-FFF2-40B4-BE49-F238E27FC236}">
                <a16:creationId xmlns:a16="http://schemas.microsoft.com/office/drawing/2014/main" id="{484947E6-10BB-D79D-9009-86D4651AE7B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9733" y="3055294"/>
            <a:ext cx="355600" cy="355600"/>
          </a:xfrm>
          <a:prstGeom prst="rect">
            <a:avLst/>
          </a:prstGeom>
          <a:effectLst>
            <a:glow rad="63500">
              <a:schemeClr val="accent1">
                <a:satMod val="175000"/>
                <a:alpha val="40000"/>
              </a:schemeClr>
            </a:glow>
          </a:effectLst>
        </p:spPr>
      </p:pic>
      <p:pic>
        <p:nvPicPr>
          <p:cNvPr id="7" name="Graphic 6" descr="Cmd Terminal with solid fill">
            <a:extLst>
              <a:ext uri="{FF2B5EF4-FFF2-40B4-BE49-F238E27FC236}">
                <a16:creationId xmlns:a16="http://schemas.microsoft.com/office/drawing/2014/main" id="{EE3E99DC-6E11-BD46-DDB1-36EAFB8BC5A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3506" y="3828008"/>
            <a:ext cx="355600" cy="355600"/>
          </a:xfrm>
          <a:prstGeom prst="rect">
            <a:avLst/>
          </a:prstGeom>
          <a:effectLst>
            <a:glow rad="63500">
              <a:schemeClr val="accent1">
                <a:satMod val="175000"/>
                <a:alpha val="40000"/>
              </a:schemeClr>
            </a:glow>
          </a:effectLst>
        </p:spPr>
      </p:pic>
      <p:pic>
        <p:nvPicPr>
          <p:cNvPr id="8" name="Graphic 7" descr="Cmd Terminal with solid fill">
            <a:extLst>
              <a:ext uri="{FF2B5EF4-FFF2-40B4-BE49-F238E27FC236}">
                <a16:creationId xmlns:a16="http://schemas.microsoft.com/office/drawing/2014/main" id="{02D8A7BB-BB62-57CC-8741-33C36763658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9733" y="4916715"/>
            <a:ext cx="355600" cy="355600"/>
          </a:xfrm>
          <a:prstGeom prst="rect">
            <a:avLst/>
          </a:prstGeom>
          <a:effectLst>
            <a:glow rad="63500">
              <a:schemeClr val="accent1">
                <a:satMod val="175000"/>
                <a:alpha val="40000"/>
              </a:schemeClr>
            </a:glow>
          </a:effectLst>
        </p:spPr>
      </p:pic>
      <p:pic>
        <p:nvPicPr>
          <p:cNvPr id="10" name="Graphic 9" descr="Morse Code outline">
            <a:extLst>
              <a:ext uri="{FF2B5EF4-FFF2-40B4-BE49-F238E27FC236}">
                <a16:creationId xmlns:a16="http://schemas.microsoft.com/office/drawing/2014/main" id="{014828E5-3112-FF02-4158-770C42B16DA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2652" y="3410894"/>
            <a:ext cx="366666" cy="366666"/>
          </a:xfrm>
          <a:prstGeom prst="rect">
            <a:avLst/>
          </a:prstGeom>
          <a:effectLst>
            <a:glow rad="63500">
              <a:schemeClr val="accent1">
                <a:satMod val="175000"/>
                <a:alpha val="40000"/>
              </a:schemeClr>
            </a:glow>
          </a:effectLst>
        </p:spPr>
      </p:pic>
      <p:pic>
        <p:nvPicPr>
          <p:cNvPr id="11" name="Graphic 10" descr="Morse Code outline">
            <a:extLst>
              <a:ext uri="{FF2B5EF4-FFF2-40B4-BE49-F238E27FC236}">
                <a16:creationId xmlns:a16="http://schemas.microsoft.com/office/drawing/2014/main" id="{3E7C4D29-6D11-1164-FD1B-9C3CC4956A0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2652" y="4183608"/>
            <a:ext cx="366666" cy="366666"/>
          </a:xfrm>
          <a:prstGeom prst="rect">
            <a:avLst/>
          </a:prstGeom>
          <a:effectLst>
            <a:glow rad="63500">
              <a:schemeClr val="accent1">
                <a:satMod val="175000"/>
                <a:alpha val="40000"/>
              </a:schemeClr>
            </a:glow>
          </a:effectLst>
        </p:spPr>
      </p:pic>
      <p:pic>
        <p:nvPicPr>
          <p:cNvPr id="12" name="Graphic 11" descr="Morse Code outline">
            <a:extLst>
              <a:ext uri="{FF2B5EF4-FFF2-40B4-BE49-F238E27FC236}">
                <a16:creationId xmlns:a16="http://schemas.microsoft.com/office/drawing/2014/main" id="{2A1E07F5-B525-F4EC-5A04-BFF828E9582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2652" y="4504100"/>
            <a:ext cx="366666" cy="366666"/>
          </a:xfrm>
          <a:prstGeom prst="rect">
            <a:avLst/>
          </a:prstGeom>
          <a:effectLst>
            <a:glow rad="63500">
              <a:schemeClr val="accent1">
                <a:satMod val="175000"/>
                <a:alpha val="40000"/>
              </a:schemeClr>
            </a:glow>
          </a:effectLst>
        </p:spPr>
      </p:pic>
      <p:pic>
        <p:nvPicPr>
          <p:cNvPr id="13" name="Graphic 12" descr="Morse Code outline">
            <a:extLst>
              <a:ext uri="{FF2B5EF4-FFF2-40B4-BE49-F238E27FC236}">
                <a16:creationId xmlns:a16="http://schemas.microsoft.com/office/drawing/2014/main" id="{456ACD3B-28D3-E10B-CEB4-D9E3B9ACF6B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82652" y="5272315"/>
            <a:ext cx="366666" cy="366666"/>
          </a:xfrm>
          <a:prstGeom prst="rect">
            <a:avLst/>
          </a:prstGeom>
          <a:effectLst>
            <a:glow rad="63500">
              <a:schemeClr val="accent1">
                <a:satMod val="175000"/>
                <a:alpha val="40000"/>
              </a:schemeClr>
            </a:glow>
          </a:effectLst>
        </p:spPr>
      </p:pic>
    </p:spTree>
    <p:extLst>
      <p:ext uri="{BB962C8B-B14F-4D97-AF65-F5344CB8AC3E}">
        <p14:creationId xmlns:p14="http://schemas.microsoft.com/office/powerpoint/2010/main" val="1003760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2249B-3C23-E93B-F9B2-BE34DEFBE0BA}"/>
              </a:ext>
            </a:extLst>
          </p:cNvPr>
          <p:cNvSpPr>
            <a:spLocks noGrp="1"/>
          </p:cNvSpPr>
          <p:nvPr>
            <p:ph type="title"/>
          </p:nvPr>
        </p:nvSpPr>
        <p:spPr/>
        <p:txBody>
          <a:bodyPr/>
          <a:lstStyle/>
          <a:p>
            <a:r>
              <a:rPr lang="en-US" dirty="0"/>
              <a:t>Hypothesis Statement</a:t>
            </a:r>
          </a:p>
        </p:txBody>
      </p:sp>
      <p:sp>
        <p:nvSpPr>
          <p:cNvPr id="3" name="Content Placeholder 2">
            <a:extLst>
              <a:ext uri="{FF2B5EF4-FFF2-40B4-BE49-F238E27FC236}">
                <a16:creationId xmlns:a16="http://schemas.microsoft.com/office/drawing/2014/main" id="{DD50DF89-B00A-7BCB-9F67-403B691651F1}"/>
              </a:ext>
            </a:extLst>
          </p:cNvPr>
          <p:cNvSpPr>
            <a:spLocks noGrp="1"/>
          </p:cNvSpPr>
          <p:nvPr>
            <p:ph idx="1"/>
          </p:nvPr>
        </p:nvSpPr>
        <p:spPr/>
        <p:txBody>
          <a:bodyPr/>
          <a:lstStyle/>
          <a:p>
            <a:r>
              <a:rPr lang="en-US" dirty="0"/>
              <a:t>If the researcher searched for the shortest path between two randomly chosen nodes, BFS will have the fastest time compared to any other search algorithm. </a:t>
            </a:r>
          </a:p>
          <a:p>
            <a:r>
              <a:rPr lang="en-US" dirty="0"/>
              <a:t>According to research, BFS has an algorithmic complexity of O(V+E), which is higher than Dijkstra’s, O(V^2) and Bidirectional, O(b^(d/2)). BFS also doesn’t use a costly heuristic, which Greedy and A* use. Also, since the graphs will be large, the distance to the goal node may be very high, so the BFS algorithm is very likely to outcompete DFS (since it goes breadth-first).</a:t>
            </a:r>
          </a:p>
        </p:txBody>
      </p:sp>
    </p:spTree>
    <p:extLst>
      <p:ext uri="{BB962C8B-B14F-4D97-AF65-F5344CB8AC3E}">
        <p14:creationId xmlns:p14="http://schemas.microsoft.com/office/powerpoint/2010/main" val="3475181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13627-6268-63CF-DF5F-F2C9377917BB}"/>
              </a:ext>
            </a:extLst>
          </p:cNvPr>
          <p:cNvSpPr>
            <a:spLocks noGrp="1"/>
          </p:cNvSpPr>
          <p:nvPr>
            <p:ph type="title"/>
          </p:nvPr>
        </p:nvSpPr>
        <p:spPr/>
        <p:txBody>
          <a:bodyPr/>
          <a:lstStyle/>
          <a:p>
            <a:r>
              <a:rPr lang="en-US" dirty="0"/>
              <a:t>Materials</a:t>
            </a:r>
          </a:p>
        </p:txBody>
      </p:sp>
      <p:sp>
        <p:nvSpPr>
          <p:cNvPr id="3" name="Content Placeholder 2">
            <a:extLst>
              <a:ext uri="{FF2B5EF4-FFF2-40B4-BE49-F238E27FC236}">
                <a16:creationId xmlns:a16="http://schemas.microsoft.com/office/drawing/2014/main" id="{3AF1A236-08E3-3151-53E6-633318090BF0}"/>
              </a:ext>
            </a:extLst>
          </p:cNvPr>
          <p:cNvSpPr>
            <a:spLocks noGrp="1"/>
          </p:cNvSpPr>
          <p:nvPr>
            <p:ph idx="1"/>
          </p:nvPr>
        </p:nvSpPr>
        <p:spPr/>
        <p:txBody>
          <a:bodyPr>
            <a:normAutofit/>
          </a:bodyPr>
          <a:lstStyle/>
          <a:p>
            <a:pPr marL="0" indent="0">
              <a:buNone/>
            </a:pPr>
            <a:r>
              <a:rPr lang="en-US" dirty="0"/>
              <a:t>The code was altered to be compatible with how I stored my graphs.</a:t>
            </a:r>
          </a:p>
          <a:p>
            <a:pPr marL="514350" indent="-514350">
              <a:buAutoNum type="arabicPeriod"/>
            </a:pPr>
            <a:r>
              <a:rPr lang="en-US" dirty="0"/>
              <a:t>A* search</a:t>
            </a:r>
            <a:r>
              <a:rPr lang="en-US" dirty="0">
                <a:solidFill>
                  <a:schemeClr val="tx1">
                    <a:lumMod val="50000"/>
                  </a:schemeClr>
                </a:solidFill>
              </a:rPr>
              <a:t>, </a:t>
            </a:r>
            <a:r>
              <a:rPr lang="en-US" sz="1800" dirty="0">
                <a:solidFill>
                  <a:schemeClr val="tx1">
                    <a:lumMod val="50000"/>
                  </a:schemeClr>
                </a:solidFill>
              </a:rPr>
              <a:t>www.geeksforgeeks.org/a-search-algorithm/</a:t>
            </a:r>
          </a:p>
          <a:p>
            <a:pPr marL="514350" indent="-514350">
              <a:buAutoNum type="arabicPeriod"/>
            </a:pPr>
            <a:r>
              <a:rPr lang="en-US" dirty="0"/>
              <a:t>Bidirectional search</a:t>
            </a:r>
            <a:r>
              <a:rPr lang="en-US" dirty="0">
                <a:solidFill>
                  <a:schemeClr val="tx1">
                    <a:lumMod val="50000"/>
                  </a:schemeClr>
                </a:solidFill>
              </a:rPr>
              <a:t>, </a:t>
            </a:r>
            <a:r>
              <a:rPr lang="en-US" sz="1800" dirty="0">
                <a:solidFill>
                  <a:schemeClr val="tx1">
                    <a:lumMod val="50000"/>
                  </a:schemeClr>
                </a:solidFill>
              </a:rPr>
              <a:t>www.geeksforgeeks.org/bidirectional-search/</a:t>
            </a:r>
            <a:endParaRPr lang="en-US" dirty="0">
              <a:solidFill>
                <a:schemeClr val="tx1">
                  <a:lumMod val="50000"/>
                </a:schemeClr>
              </a:solidFill>
            </a:endParaRPr>
          </a:p>
          <a:p>
            <a:pPr marL="514350" indent="-514350">
              <a:buAutoNum type="arabicPeriod"/>
            </a:pPr>
            <a:r>
              <a:rPr lang="en-US" dirty="0"/>
              <a:t>BFS</a:t>
            </a:r>
            <a:r>
              <a:rPr lang="en-US" dirty="0">
                <a:solidFill>
                  <a:schemeClr val="tx1">
                    <a:lumMod val="50000"/>
                  </a:schemeClr>
                </a:solidFill>
              </a:rPr>
              <a:t>, </a:t>
            </a:r>
            <a:r>
              <a:rPr lang="en-US" sz="1800" dirty="0">
                <a:solidFill>
                  <a:schemeClr val="tx1">
                    <a:lumMod val="50000"/>
                  </a:schemeClr>
                </a:solidFill>
              </a:rPr>
              <a:t>www.geeksforgeeks.org/breadth-first-search-or-bfs-for-a-graph/</a:t>
            </a:r>
            <a:endParaRPr lang="en-US" sz="2400" dirty="0">
              <a:solidFill>
                <a:schemeClr val="tx1">
                  <a:lumMod val="50000"/>
                </a:schemeClr>
              </a:solidFill>
            </a:endParaRPr>
          </a:p>
          <a:p>
            <a:pPr marL="514350" indent="-514350">
              <a:buAutoNum type="arabicPeriod"/>
            </a:pPr>
            <a:r>
              <a:rPr lang="en-US" dirty="0"/>
              <a:t>Dijkstra’s Algorithm</a:t>
            </a:r>
            <a:r>
              <a:rPr lang="en-US" dirty="0">
                <a:solidFill>
                  <a:schemeClr val="tx1">
                    <a:lumMod val="50000"/>
                  </a:schemeClr>
                </a:solidFill>
              </a:rPr>
              <a:t>, </a:t>
            </a:r>
            <a:r>
              <a:rPr lang="en-US" sz="1800" dirty="0">
                <a:solidFill>
                  <a:schemeClr val="tx1">
                    <a:lumMod val="50000"/>
                  </a:schemeClr>
                </a:solidFill>
              </a:rPr>
              <a:t>www.geeksforgeeks.org/dijkstras-shortest-path-algorithm-greedy-algo-7</a:t>
            </a:r>
          </a:p>
          <a:p>
            <a:pPr marL="514350" indent="-514350">
              <a:buAutoNum type="arabicPeriod"/>
            </a:pPr>
            <a:r>
              <a:rPr lang="en-US" dirty="0"/>
              <a:t>DFS</a:t>
            </a:r>
            <a:r>
              <a:rPr lang="en-US" dirty="0">
                <a:solidFill>
                  <a:schemeClr val="tx1">
                    <a:lumMod val="50000"/>
                  </a:schemeClr>
                </a:solidFill>
              </a:rPr>
              <a:t>, </a:t>
            </a:r>
            <a:r>
              <a:rPr lang="en-US" sz="1800" dirty="0">
                <a:solidFill>
                  <a:schemeClr val="tx1">
                    <a:lumMod val="50000"/>
                  </a:schemeClr>
                </a:solidFill>
              </a:rPr>
              <a:t>www.geeksforgeeks.org/depth-first-search-or-dfs-for-a-graph/</a:t>
            </a:r>
          </a:p>
          <a:p>
            <a:pPr marL="514350" indent="-514350">
              <a:buAutoNum type="arabicPeriod"/>
            </a:pPr>
            <a:r>
              <a:rPr lang="en-US" dirty="0"/>
              <a:t>Greedy Search</a:t>
            </a:r>
            <a:r>
              <a:rPr lang="en-US" dirty="0">
                <a:solidFill>
                  <a:schemeClr val="tx1">
                    <a:lumMod val="50000"/>
                  </a:schemeClr>
                </a:solidFill>
              </a:rPr>
              <a:t>, </a:t>
            </a:r>
            <a:r>
              <a:rPr lang="en-US" sz="1800" dirty="0">
                <a:solidFill>
                  <a:schemeClr val="tx1">
                    <a:lumMod val="50000"/>
                  </a:schemeClr>
                </a:solidFill>
              </a:rPr>
              <a:t>www.programiz.com/dsa/greedy-algorithm</a:t>
            </a:r>
          </a:p>
        </p:txBody>
      </p:sp>
    </p:spTree>
    <p:extLst>
      <p:ext uri="{BB962C8B-B14F-4D97-AF65-F5344CB8AC3E}">
        <p14:creationId xmlns:p14="http://schemas.microsoft.com/office/powerpoint/2010/main" val="50911280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396</TotalTime>
  <Words>1655</Words>
  <Application>Microsoft Office PowerPoint</Application>
  <PresentationFormat>Widescreen</PresentationFormat>
  <Paragraphs>129</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Century Gothic</vt:lpstr>
      <vt:lpstr>Times New Roman</vt:lpstr>
      <vt:lpstr>Tw Cen MT</vt:lpstr>
      <vt:lpstr>Vapor Trail</vt:lpstr>
      <vt:lpstr>Speed of Search Algorithms</vt:lpstr>
      <vt:lpstr>Problem Statement</vt:lpstr>
      <vt:lpstr>Why The researcher chose this project &amp; Benefits</vt:lpstr>
      <vt:lpstr>Background Information (TERMS)</vt:lpstr>
      <vt:lpstr>Background Information (Algorithms)</vt:lpstr>
      <vt:lpstr>Background Information (TERMS)</vt:lpstr>
      <vt:lpstr>Background Information (Variables)</vt:lpstr>
      <vt:lpstr>Hypothesis Statement</vt:lpstr>
      <vt:lpstr>Materials</vt:lpstr>
      <vt:lpstr>Procedure</vt:lpstr>
      <vt:lpstr>High-Level Diagram</vt:lpstr>
      <vt:lpstr>Time Comparison Chart</vt:lpstr>
      <vt:lpstr>PowerPoint Presentation</vt:lpstr>
      <vt:lpstr>Example graphs</vt:lpstr>
      <vt:lpstr>Conclusion (Restatement)</vt:lpstr>
      <vt:lpstr>Conclusion</vt:lpstr>
      <vt:lpstr>Conclusions</vt:lpstr>
      <vt:lpstr>Conclusion</vt:lpstr>
      <vt:lpstr>Suggestions</vt:lpstr>
      <vt:lpstr>Additional Links</vt:lpstr>
      <vt:lpstr>Thank you</vt:lpstr>
      <vt:lpstr>Bibliography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Speed of Search Algorithms</dc:title>
  <dc:creator>Soumyadeep</dc:creator>
  <cp:lastModifiedBy>Soumyadeep</cp:lastModifiedBy>
  <cp:revision>9</cp:revision>
  <dcterms:created xsi:type="dcterms:W3CDTF">2023-02-09T00:02:31Z</dcterms:created>
  <dcterms:modified xsi:type="dcterms:W3CDTF">2023-02-10T02:44:16Z</dcterms:modified>
</cp:coreProperties>
</file>

<file path=docProps/thumbnail.jpeg>
</file>